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heme/themeOverride12.xml" ContentType="application/vnd.openxmlformats-officedocument.themeOverr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rawings/drawing2.xml" ContentType="application/vnd.openxmlformats-officedocument.drawingml.chartshapes+xml"/>
  <Override PartName="/ppt/theme/themeOverride5.xml" ContentType="application/vnd.openxmlformats-officedocument.themeOverride+xml"/>
  <Override PartName="/ppt/diagrams/quickStyle2.xml" ContentType="application/vnd.openxmlformats-officedocument.drawingml.diagramStyle+xml"/>
  <Override PartName="/ppt/charts/colors6.xml" ContentType="application/vnd.ms-office.chartcolor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harts/chart17.xml" ContentType="application/vnd.openxmlformats-officedocument.drawingml.char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charts/chart13.xml" ContentType="application/vnd.openxmlformats-officedocument.drawingml.chart+xml"/>
  <Override PartName="/ppt/notesSlides/notesSlide16.xml" ContentType="application/vnd.openxmlformats-officedocument.presentationml.notesSlide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Override PartName="/ppt/charts/style9.xml" ContentType="application/vnd.ms-office.chartstyle+xml"/>
  <Default Extension="xlsx" ContentType="application/vnd.openxmlformats-officedocument.spreadsheetml.sheet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charts/style5.xml" ContentType="application/vnd.ms-office.chartstyl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rawings/drawing3.xml" ContentType="application/vnd.openxmlformats-officedocument.drawingml.chartshapes+xml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theme/themeOverride11.xml" ContentType="application/vnd.openxmlformats-officedocument.themeOverride+xml"/>
  <Override PartName="/ppt/diagrams/colors2.xml" ContentType="application/vnd.openxmlformats-officedocument.drawingml.diagramColors+xml"/>
  <Override PartName="/ppt/charts/style1.xml" ContentType="application/vnd.ms-office.chartstyle+xml"/>
  <Override PartName="/ppt/charts/colors9.xml" ContentType="application/vnd.ms-office.chartcolor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theme/themeOverride6.xml" ContentType="application/vnd.openxmlformats-officedocument.themeOverride+xml"/>
  <Override PartName="/ppt/notesSlides/notesSlide19.xml" ContentType="application/vnd.openxmlformats-officedocument.presentationml.notesSlide+xml"/>
  <Override PartName="/ppt/charts/chart18.xml" ContentType="application/vnd.openxmlformats-officedocument.drawingml.chart+xml"/>
  <Override PartName="/ppt/charts/colors7.xml" ContentType="application/vnd.ms-office.chartcolor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heme/themeOverride4.xml" ContentType="application/vnd.openxmlformats-officedocument.themeOverride+xml"/>
  <Override PartName="/ppt/charts/chart16.xml" ContentType="application/vnd.openxmlformats-officedocument.drawingml.char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Default Extension="emf" ContentType="image/x-emf"/>
  <Override PartName="/ppt/charts/colors5.xml" ContentType="application/vnd.ms-office.chartcolorstyle+xml"/>
  <Override PartName="/ppt/charts/style10.xml" ContentType="application/vnd.ms-office.chart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charts/chart14.xml" ContentType="application/vnd.openxmlformats-officedocument.drawingml.char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charts/chart8.xml" ContentType="application/vnd.openxmlformats-officedocument.drawingml.chart+xml"/>
  <Override PartName="/ppt/charts/chart12.xml" ContentType="application/vnd.openxmlformats-officedocument.drawingml.chart+xml"/>
  <Override PartName="/ppt/notesSlides/notesSlide13.xml" ContentType="application/vnd.openxmlformats-officedocument.presentationml.notesSlide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charts/style8.xml" ContentType="application/vnd.ms-office.chartstyle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charts/style6.xml" ContentType="application/vnd.ms-office.chartstyle+xml"/>
  <Override PartName="/ppt/slides/slide8.xml" ContentType="application/vnd.openxmlformats-officedocument.presentationml.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theme/themeOverride9.xml" ContentType="application/vnd.openxmlformats-officedocument.themeOverr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charts/style4.xml" ContentType="application/vnd.ms-office.chartstyle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Override7.xml" ContentType="application/vnd.openxmlformats-officedocument.themeOverride+xml"/>
  <Override PartName="/ppt/diagrams/colors1.xml" ContentType="application/vnd.openxmlformats-officedocument.drawingml.diagramColors+xml"/>
  <Override PartName="/ppt/charts/colors8.xml" ContentType="application/vnd.ms-office.chartcolorstyle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Override10.xml" ContentType="application/vnd.openxmlformats-officedocument.themeOverr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charts/colors4.xml" ContentType="application/vnd.ms-office.chartcolorstyle+xml"/>
  <Default Extension="rels" ContentType="application/vnd.openxmlformats-package.relationships+xml"/>
  <Override PartName="/ppt/slides/slide23.xml" ContentType="application/vnd.openxmlformats-officedocument.presentationml.slide+xml"/>
  <Override PartName="/ppt/charts/chart15.xml" ContentType="application/vnd.openxmlformats-officedocument.drawingml.char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charts/style7.xml" ContentType="application/vnd.ms-office.chartstyle+xml"/>
  <Override PartName="/ppt/charts/colors10.xml" ContentType="application/vnd.ms-office.chartcolorstyl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0" r:id="rId3"/>
    <p:sldId id="309" r:id="rId4"/>
    <p:sldId id="327" r:id="rId5"/>
    <p:sldId id="324" r:id="rId6"/>
    <p:sldId id="326" r:id="rId7"/>
    <p:sldId id="325" r:id="rId8"/>
    <p:sldId id="328" r:id="rId9"/>
    <p:sldId id="330" r:id="rId10"/>
    <p:sldId id="329" r:id="rId11"/>
    <p:sldId id="307" r:id="rId12"/>
    <p:sldId id="308" r:id="rId13"/>
    <p:sldId id="317" r:id="rId14"/>
    <p:sldId id="295" r:id="rId15"/>
    <p:sldId id="299" r:id="rId16"/>
    <p:sldId id="310" r:id="rId17"/>
    <p:sldId id="311" r:id="rId18"/>
    <p:sldId id="319" r:id="rId19"/>
    <p:sldId id="291" r:id="rId20"/>
    <p:sldId id="285" r:id="rId21"/>
    <p:sldId id="292" r:id="rId22"/>
    <p:sldId id="293" r:id="rId23"/>
    <p:sldId id="289" r:id="rId24"/>
    <p:sldId id="290" r:id="rId25"/>
    <p:sldId id="318" r:id="rId26"/>
    <p:sldId id="320" r:id="rId27"/>
    <p:sldId id="321" r:id="rId28"/>
    <p:sldId id="322" r:id="rId29"/>
    <p:sldId id="323" r:id="rId30"/>
    <p:sldId id="282" r:id="rId31"/>
  </p:sldIdLst>
  <p:sldSz cx="12190413" cy="6859588"/>
  <p:notesSz cx="6797675" cy="9928225"/>
  <p:defaultTextStyle>
    <a:defPPr>
      <a:defRPr lang="es-EC"/>
    </a:defPPr>
    <a:lvl1pPr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4" charset="0"/>
        <a:ea typeface="+mn-ea"/>
        <a:cs typeface="Arial" charset="0"/>
      </a:defRPr>
    </a:lvl1pPr>
    <a:lvl2pPr marL="608013" indent="-1508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4" charset="0"/>
        <a:ea typeface="+mn-ea"/>
        <a:cs typeface="Arial" charset="0"/>
      </a:defRPr>
    </a:lvl2pPr>
    <a:lvl3pPr marL="1217613" indent="-3032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4" charset="0"/>
        <a:ea typeface="+mn-ea"/>
        <a:cs typeface="Arial" charset="0"/>
      </a:defRPr>
    </a:lvl3pPr>
    <a:lvl4pPr marL="1827213" indent="-4556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4" charset="0"/>
        <a:ea typeface="+mn-ea"/>
        <a:cs typeface="Arial" charset="0"/>
      </a:defRPr>
    </a:lvl4pPr>
    <a:lvl5pPr marL="2436813" indent="-6080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is D Valencia M" initials="ADVM" lastIdx="4" clrIdx="0">
    <p:extLst>
      <p:ext uri="{19B8F6BF-5375-455C-9EA6-DF929625EA0E}">
        <p15:presenceInfo xmlns:p15="http://schemas.microsoft.com/office/powerpoint/2012/main" xmlns="" userId="Alexis D Valencia 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9CF0E"/>
    <a:srgbClr val="EBD96F"/>
    <a:srgbClr val="7DA87B"/>
    <a:srgbClr val="65C0BA"/>
    <a:srgbClr val="216583"/>
    <a:srgbClr val="F9F8ED"/>
    <a:srgbClr val="F76262"/>
    <a:srgbClr val="326765"/>
    <a:srgbClr val="F5F5C6"/>
    <a:srgbClr val="F5B17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7918" autoAdjust="0"/>
  </p:normalViewPr>
  <p:slideViewPr>
    <p:cSldViewPr>
      <p:cViewPr varScale="1">
        <p:scale>
          <a:sx n="60" d="100"/>
          <a:sy n="60" d="100"/>
        </p:scale>
        <p:origin x="-984" y="-84"/>
      </p:cViewPr>
      <p:guideLst>
        <p:guide orient="horz" pos="2161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Hoja_de_c_lculo_de_Microsoft_Office_Excel1.xlsx"/><Relationship Id="rId1" Type="http://schemas.openxmlformats.org/officeDocument/2006/relationships/themeOverride" Target="../theme/themeOverride1.xml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openxmlformats.org/officeDocument/2006/relationships/package" Target="../embeddings/Hoja_de_c_lculo_de_Microsoft_Office_Excel9.xlsx"/><Relationship Id="rId1" Type="http://schemas.openxmlformats.org/officeDocument/2006/relationships/themeOverride" Target="../theme/themeOverride10.xml"/><Relationship Id="rId4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2" Type="http://schemas.microsoft.com/office/2011/relationships/chartColorStyle" Target="colors9.xml"/><Relationship Id="rId1" Type="http://schemas.openxmlformats.org/officeDocument/2006/relationships/oleObject" Target="file:///C:\Users\gespin\AppData\Local\Microsoft\Windows\Temporary%20Internet%20Files\Content.Outlook\F1KHSDZ1\Fuentes%20Financiamiento-2007-2017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openxmlformats.org/officeDocument/2006/relationships/package" Target="../embeddings/Hoja_de_c_lculo_de_Microsoft_Office_Excel10.xlsx"/><Relationship Id="rId1" Type="http://schemas.openxmlformats.org/officeDocument/2006/relationships/themeOverride" Target="../theme/themeOverride11.xml"/><Relationship Id="rId4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enriquez\AppData\Local\Microsoft\Windows\Temporary%20Internet%20Files\Content.Outlook\BNGO3IEV\IED%20ECUADOR.xlsx" TargetMode="Externa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11.xlsx"/><Relationship Id="rId1" Type="http://schemas.openxmlformats.org/officeDocument/2006/relationships/themeOverride" Target="../theme/themeOverride12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Office_Excel12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Office_Excel13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enriquez\Desktop\ESTEFANIA%20MIPRO\Reportes%20de%20Indicadores%20Macroecon&#243;micos%20para%20la%20Industria\Sector%20Real\Sector%20Real%20Gr&#225;ficos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IS\AppData\Local\Microsoft\Windows\INetCache\Content.Outlook\SFVFS9SF\Info%20PPT%20Microfinanza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Hoja_de_c_lculo_de_Microsoft_Office_Excel2.xlsx"/><Relationship Id="rId1" Type="http://schemas.openxmlformats.org/officeDocument/2006/relationships/themeOverride" Target="../theme/themeOverride2.xml"/><Relationship Id="rId5" Type="http://schemas.microsoft.com/office/2011/relationships/chartStyle" Target="style2.xml"/><Relationship Id="rId4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Hoja_de_c_lculo_de_Microsoft_Office_Excel3.xlsx"/><Relationship Id="rId1" Type="http://schemas.openxmlformats.org/officeDocument/2006/relationships/themeOverride" Target="../theme/themeOverride3.xml"/><Relationship Id="rId5" Type="http://schemas.microsoft.com/office/2011/relationships/chartStyle" Target="style3.xml"/><Relationship Id="rId4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Hoja_de_c_lculo_de_Microsoft_Office_Excel4.xlsx"/><Relationship Id="rId1" Type="http://schemas.openxmlformats.org/officeDocument/2006/relationships/themeOverride" Target="../theme/themeOverride4.xml"/><Relationship Id="rId5" Type="http://schemas.microsoft.com/office/2011/relationships/chartStyle" Target="style4.xml"/><Relationship Id="rId4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gespin\Desktop\presentaciones\cifras%20ecuador\cifras%20ecuador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5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package" Target="../embeddings/Hoja_de_c_lculo_de_Microsoft_Office_Excel6.xlsx"/><Relationship Id="rId1" Type="http://schemas.openxmlformats.org/officeDocument/2006/relationships/themeOverride" Target="../theme/themeOverride7.xml"/><Relationship Id="rId4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openxmlformats.org/officeDocument/2006/relationships/package" Target="../embeddings/Hoja_de_c_lculo_de_Microsoft_Office_Excel7.xlsx"/><Relationship Id="rId1" Type="http://schemas.openxmlformats.org/officeDocument/2006/relationships/themeOverride" Target="../theme/themeOverride8.xml"/><Relationship Id="rId4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openxmlformats.org/officeDocument/2006/relationships/package" Target="../embeddings/Hoja_de_c_lculo_de_Microsoft_Office_Excel8.xlsx"/><Relationship Id="rId1" Type="http://schemas.openxmlformats.org/officeDocument/2006/relationships/themeOverride" Target="../theme/themeOverride9.xml"/><Relationship Id="rId4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1472163346363826E-2"/>
          <c:y val="4.2204085141896032E-2"/>
          <c:w val="0.94638319668657378"/>
          <c:h val="0.73635140691912404"/>
        </c:manualLayout>
      </c:layout>
      <c:lineChart>
        <c:grouping val="standard"/>
        <c:ser>
          <c:idx val="0"/>
          <c:order val="0"/>
          <c:tx>
            <c:strRef>
              <c:f>'PIB Industrial'!$V$96</c:f>
              <c:strCache>
                <c:ptCount val="1"/>
                <c:pt idx="0">
                  <c:v>Ecuador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1304343449980806E-2"/>
                  <c:y val="4.704020379585471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1.8389314949130792E-2"/>
                  <c:y val="-5.2574345418896384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4177212363757127E-2"/>
                  <c:y val="-8.3012124345625896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5358646727403554E-2"/>
                  <c:y val="7.194384109954248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2.3628649716812795E-2"/>
                  <c:y val="-6.6409699476500703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1.0632909272817849E-2"/>
                  <c:y val="-7.4710911911063327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9.4514749091714218E-3"/>
                  <c:y val="-6.087555785345898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1.2995778000110703E-2"/>
                  <c:y val="-5.5341416230417266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1.4177212363757213E-2"/>
                  <c:y val="7.4710911911063327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2.4810121636575061E-2"/>
                  <c:y val="6.3642628664979842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2.4810112334379332E-2"/>
                  <c:y val="-3.320484973825035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-3.4696401027015174E-3"/>
                  <c:y val="4.1506062172812934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solidFill>
                  <a:schemeClr val="accent1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'PIB Industrial'!$W$95:$AH$95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 (previsión)</c:v>
                </c:pt>
              </c:strCache>
            </c:strRef>
          </c:cat>
          <c:val>
            <c:numRef>
              <c:f>'PIB Industrial'!$W$96:$AH$96</c:f>
              <c:numCache>
                <c:formatCode>0.0</c:formatCode>
                <c:ptCount val="12"/>
                <c:pt idx="0" formatCode="General">
                  <c:v>2.2000000000000002</c:v>
                </c:pt>
                <c:pt idx="1">
                  <c:v>6.3571305999083219</c:v>
                </c:pt>
                <c:pt idx="2">
                  <c:v>0.5664915921000937</c:v>
                </c:pt>
                <c:pt idx="3">
                  <c:v>3.5252986689402688</c:v>
                </c:pt>
                <c:pt idx="4">
                  <c:v>7.8681409191099441</c:v>
                </c:pt>
                <c:pt idx="5">
                  <c:v>5.641962066711991</c:v>
                </c:pt>
                <c:pt idx="6">
                  <c:v>4.9465112669062608</c:v>
                </c:pt>
                <c:pt idx="7">
                  <c:v>3.7888685492083467</c:v>
                </c:pt>
                <c:pt idx="8">
                  <c:v>9.8872608346267682E-2</c:v>
                </c:pt>
                <c:pt idx="9">
                  <c:v>-1.2263839846387796</c:v>
                </c:pt>
                <c:pt idx="10">
                  <c:v>2.3683865263365083</c:v>
                </c:pt>
                <c:pt idx="11">
                  <c:v>2</c:v>
                </c:pt>
              </c:numCache>
            </c:numRef>
          </c:val>
        </c:ser>
        <c:ser>
          <c:idx val="1"/>
          <c:order val="1"/>
          <c:tx>
            <c:strRef>
              <c:f>'PIB Industrial'!$V$97</c:f>
              <c:strCache>
                <c:ptCount val="1"/>
                <c:pt idx="0">
                  <c:v>América Latina y el Caribe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3188403088083358E-2"/>
                  <c:y val="-5.8108487041938162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4.6602432513479564E-2"/>
                  <c:y val="5.5341416230417315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3.071729345480714E-2"/>
                  <c:y val="5.8108487041938037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2.2447252909282123E-2"/>
                  <c:y val="-6.9176770288021577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2995778000110703E-2"/>
                  <c:y val="-6.3642628664979856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2.7172990363867833E-2"/>
                  <c:y val="5.257434541889644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2.2447252909282123E-2"/>
                  <c:y val="6.6409699476500703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2.3628687272928547E-2"/>
                  <c:y val="5.2574345418896384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5.9071718182323102E-3"/>
                  <c:y val="-5.5341416230417266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2.7172990363868006E-2"/>
                  <c:y val="-5.2574345418896384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9.4514749091714218E-3"/>
                  <c:y val="6.3642628664979842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-4.6261868036017954E-3"/>
                  <c:y val="-4.1506062172812885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solidFill>
                  <a:schemeClr val="accent2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'PIB Industrial'!$W$95:$AH$95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 (previsión)</c:v>
                </c:pt>
              </c:strCache>
            </c:strRef>
          </c:cat>
          <c:val>
            <c:numRef>
              <c:f>'PIB Industrial'!$W$97:$AH$97</c:f>
              <c:numCache>
                <c:formatCode>0.0</c:formatCode>
                <c:ptCount val="12"/>
                <c:pt idx="0" formatCode="General">
                  <c:v>5.6</c:v>
                </c:pt>
                <c:pt idx="1">
                  <c:v>4</c:v>
                </c:pt>
                <c:pt idx="2">
                  <c:v>-2</c:v>
                </c:pt>
                <c:pt idx="3">
                  <c:v>6.1</c:v>
                </c:pt>
                <c:pt idx="4">
                  <c:v>4.5999999999999996</c:v>
                </c:pt>
                <c:pt idx="5">
                  <c:v>2.9</c:v>
                </c:pt>
                <c:pt idx="6">
                  <c:v>2.9</c:v>
                </c:pt>
                <c:pt idx="7">
                  <c:v>1.3</c:v>
                </c:pt>
                <c:pt idx="8">
                  <c:v>0.30000000000000004</c:v>
                </c:pt>
                <c:pt idx="9">
                  <c:v>-0.60000000000000009</c:v>
                </c:pt>
                <c:pt idx="10">
                  <c:v>1.3</c:v>
                </c:pt>
                <c:pt idx="11">
                  <c:v>2</c:v>
                </c:pt>
              </c:numCache>
            </c:numRef>
          </c:val>
        </c:ser>
        <c:ser>
          <c:idx val="2"/>
          <c:order val="2"/>
          <c:tx>
            <c:strRef>
              <c:f>'PIB Industrial'!$V$98</c:f>
              <c:strCache>
                <c:ptCount val="1"/>
                <c:pt idx="0">
                  <c:v>Mundo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'PIB Industrial'!$W$95:$AH$95</c:f>
              <c:strCach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>
                  <c:v>2018 (previsión)</c:v>
                </c:pt>
              </c:strCache>
            </c:strRef>
          </c:cat>
          <c:val>
            <c:numRef>
              <c:f>'PIB Industrial'!$W$98:$AH$98</c:f>
              <c:numCache>
                <c:formatCode>General</c:formatCode>
                <c:ptCount val="12"/>
                <c:pt idx="0">
                  <c:v>5.6</c:v>
                </c:pt>
                <c:pt idx="1">
                  <c:v>3</c:v>
                </c:pt>
                <c:pt idx="2">
                  <c:v>-0.1</c:v>
                </c:pt>
                <c:pt idx="3">
                  <c:v>5.4</c:v>
                </c:pt>
                <c:pt idx="4">
                  <c:v>4.3</c:v>
                </c:pt>
                <c:pt idx="5">
                  <c:v>3.5</c:v>
                </c:pt>
                <c:pt idx="6">
                  <c:v>3.5</c:v>
                </c:pt>
                <c:pt idx="7">
                  <c:v>3.6</c:v>
                </c:pt>
                <c:pt idx="8">
                  <c:v>3.5</c:v>
                </c:pt>
                <c:pt idx="9">
                  <c:v>3.2</c:v>
                </c:pt>
                <c:pt idx="10">
                  <c:v>3.8</c:v>
                </c:pt>
                <c:pt idx="11">
                  <c:v>3.9</c:v>
                </c:pt>
              </c:numCache>
            </c:numRef>
          </c:val>
        </c:ser>
        <c:dLbls/>
        <c:marker val="1"/>
        <c:axId val="81428480"/>
        <c:axId val="81430016"/>
      </c:lineChart>
      <c:catAx>
        <c:axId val="81428480"/>
        <c:scaling>
          <c:orientation val="minMax"/>
        </c:scaling>
        <c:axPos val="b"/>
        <c:numFmt formatCode="General" sourceLinked="1"/>
        <c:maj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430016"/>
        <c:crosses val="autoZero"/>
        <c:auto val="1"/>
        <c:lblAlgn val="ctr"/>
        <c:lblOffset val="100"/>
      </c:catAx>
      <c:valAx>
        <c:axId val="81430016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428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</a:defRPr>
      </a:pPr>
      <a:endParaRPr lang="es-EC"/>
    </a:p>
  </c:txPr>
  <c:externalData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ser>
          <c:idx val="3"/>
          <c:order val="1"/>
          <c:tx>
            <c:strRef>
              <c:f>Hoja1!$D$1</c:f>
              <c:strCache>
                <c:ptCount val="1"/>
                <c:pt idx="0">
                  <c:v>Remesas Migrantes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Hoja1!$D$2:$D$12</c:f>
              <c:numCache>
                <c:formatCode>_(* #,##0_);_(* \(#,##0\);_(* "-"??_);_(@_)</c:formatCode>
                <c:ptCount val="11"/>
                <c:pt idx="0">
                  <c:v>3087.7999999999997</c:v>
                </c:pt>
                <c:pt idx="1">
                  <c:v>2821.6294043329999</c:v>
                </c:pt>
                <c:pt idx="2">
                  <c:v>2495.1307931129968</c:v>
                </c:pt>
                <c:pt idx="3">
                  <c:v>2591.4841164800005</c:v>
                </c:pt>
                <c:pt idx="4">
                  <c:v>2672.4305073000005</c:v>
                </c:pt>
                <c:pt idx="5">
                  <c:v>2466.8928420700013</c:v>
                </c:pt>
                <c:pt idx="6">
                  <c:v>2449.5122303000007</c:v>
                </c:pt>
                <c:pt idx="7">
                  <c:v>2461.7421513800005</c:v>
                </c:pt>
                <c:pt idx="8">
                  <c:v>2449.5122303000007</c:v>
                </c:pt>
                <c:pt idx="9">
                  <c:v>2461.7421513800005</c:v>
                </c:pt>
                <c:pt idx="10">
                  <c:v>2377.8188890899996</c:v>
                </c:pt>
              </c:numCache>
            </c:numRef>
          </c:val>
        </c:ser>
        <c:dLbls/>
        <c:gapWidth val="60"/>
        <c:overlap val="100"/>
        <c:axId val="234640128"/>
        <c:axId val="234642048"/>
      </c:barChart>
      <c:lineChart>
        <c:grouping val="standard"/>
        <c:ser>
          <c:idx val="0"/>
          <c:order val="0"/>
          <c:tx>
            <c:strRef>
              <c:f>Hoja1!$F$1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00B0F0">
                  <a:alpha val="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Hoja1!$F$2:$F$12</c:f>
              <c:numCache>
                <c:formatCode>_(* #,##0_);_(* \(#,##0\);_(* "-"??_);_(@_)</c:formatCode>
                <c:ptCount val="11"/>
                <c:pt idx="0">
                  <c:v>18803.364033801303</c:v>
                </c:pt>
                <c:pt idx="1">
                  <c:v>24010.0202301393</c:v>
                </c:pt>
                <c:pt idx="2">
                  <c:v>17894.143019804764</c:v>
                </c:pt>
                <c:pt idx="3">
                  <c:v>21719.345676518446</c:v>
                </c:pt>
                <c:pt idx="4">
                  <c:v>27226.302260168497</c:v>
                </c:pt>
                <c:pt idx="5">
                  <c:v>28607.826157703621</c:v>
                </c:pt>
                <c:pt idx="6">
                  <c:v>29968.785641610597</c:v>
                </c:pt>
                <c:pt idx="7">
                  <c:v>31304.707594624426</c:v>
                </c:pt>
                <c:pt idx="8">
                  <c:v>24493.897998007327</c:v>
                </c:pt>
                <c:pt idx="9">
                  <c:v>22154.598382519929</c:v>
                </c:pt>
                <c:pt idx="10">
                  <c:v>24412.180571421435</c:v>
                </c:pt>
              </c:numCache>
            </c:numRef>
          </c:val>
        </c:ser>
        <c:dLbls/>
        <c:marker val="1"/>
        <c:axId val="234903424"/>
        <c:axId val="234901888"/>
      </c:lineChart>
      <c:catAx>
        <c:axId val="23464012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34642048"/>
        <c:crosses val="autoZero"/>
        <c:auto val="1"/>
        <c:lblAlgn val="ctr"/>
        <c:lblOffset val="100"/>
      </c:catAx>
      <c:valAx>
        <c:axId val="234642048"/>
        <c:scaling>
          <c:orientation val="minMax"/>
          <c:max val="3100"/>
          <c:min val="0"/>
        </c:scaling>
        <c:delete val="1"/>
        <c:axPos val="l"/>
        <c:numFmt formatCode="0" sourceLinked="0"/>
        <c:majorTickMark val="none"/>
        <c:tickLblPos val="nextTo"/>
        <c:crossAx val="234640128"/>
        <c:crosses val="autoZero"/>
        <c:crossBetween val="between"/>
      </c:valAx>
      <c:valAx>
        <c:axId val="234901888"/>
        <c:scaling>
          <c:orientation val="minMax"/>
        </c:scaling>
        <c:delete val="1"/>
        <c:axPos val="r"/>
        <c:numFmt formatCode="_(* #,##0_);_(* \(#,##0\);_(* &quot;-&quot;??_);_(@_)" sourceLinked="1"/>
        <c:tickLblPos val="nextTo"/>
        <c:crossAx val="234903424"/>
        <c:crosses val="max"/>
        <c:crossBetween val="between"/>
      </c:valAx>
      <c:catAx>
        <c:axId val="234903424"/>
        <c:scaling>
          <c:orientation val="minMax"/>
        </c:scaling>
        <c:delete val="1"/>
        <c:axPos val="b"/>
        <c:numFmt formatCode="General" sourceLinked="1"/>
        <c:tickLblPos val="nextTo"/>
        <c:crossAx val="234901888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stacked"/>
        <c:ser>
          <c:idx val="4"/>
          <c:order val="0"/>
          <c:tx>
            <c:strRef>
              <c:f>Hoja1!$E$1</c:f>
              <c:strCache>
                <c:ptCount val="1"/>
                <c:pt idx="0">
                  <c:v>IED 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-2.084629387365177E-3"/>
                  <c:y val="-0.1619318508350342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ellipsis" wrap="square" anchor="ctr" anchorCtr="1"/>
                <a:lstStyle/>
                <a:p>
                  <a:pPr>
                    <a:defRPr lang="es-ES"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C"/>
                </a:p>
              </c:txPr>
              <c:dLblPos val="ctr"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3.8217763940157975E-17"/>
                  <c:y val="-0.1123687844510087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ellipsis" wrap="square" anchor="ctr" anchorCtr="1"/>
                <a:lstStyle/>
                <a:p>
                  <a:pPr>
                    <a:defRPr lang="es-ES"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C"/>
                </a:p>
              </c:txPr>
              <c:dLblPos val="ctr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Hoja1!$E$2:$E$12</c:f>
              <c:numCache>
                <c:formatCode>_(* #,##0_);_(* \(#,##0\);_(* "-"??_);_(@_)</c:formatCode>
                <c:ptCount val="11"/>
                <c:pt idx="0">
                  <c:v>194.15852693000002</c:v>
                </c:pt>
                <c:pt idx="1">
                  <c:v>1056.9570201548158</c:v>
                </c:pt>
                <c:pt idx="2">
                  <c:v>308.5098904309998</c:v>
                </c:pt>
                <c:pt idx="3">
                  <c:v>165.71232050363983</c:v>
                </c:pt>
                <c:pt idx="4">
                  <c:v>644.04835868590317</c:v>
                </c:pt>
                <c:pt idx="5">
                  <c:v>567.46330085637942</c:v>
                </c:pt>
                <c:pt idx="6">
                  <c:v>726.97220626341664</c:v>
                </c:pt>
                <c:pt idx="7">
                  <c:v>772.24494609111844</c:v>
                </c:pt>
                <c:pt idx="8">
                  <c:v>1322.4653386074774</c:v>
                </c:pt>
                <c:pt idx="9">
                  <c:v>755.34187206223976</c:v>
                </c:pt>
                <c:pt idx="10">
                  <c:v>611.97841226372338</c:v>
                </c:pt>
              </c:numCache>
            </c:numRef>
          </c:val>
        </c:ser>
        <c:dLbls/>
        <c:gapWidth val="60"/>
        <c:overlap val="100"/>
        <c:axId val="235623936"/>
        <c:axId val="235696128"/>
      </c:barChart>
      <c:catAx>
        <c:axId val="23562393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35696128"/>
        <c:crosses val="autoZero"/>
        <c:auto val="1"/>
        <c:lblAlgn val="ctr"/>
        <c:lblOffset val="100"/>
      </c:catAx>
      <c:valAx>
        <c:axId val="235696128"/>
        <c:scaling>
          <c:orientation val="minMax"/>
        </c:scaling>
        <c:delete val="1"/>
        <c:axPos val="l"/>
        <c:numFmt formatCode="0" sourceLinked="0"/>
        <c:majorTickMark val="none"/>
        <c:tickLblPos val="nextTo"/>
        <c:crossAx val="235623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9952328846759853"/>
          <c:h val="0.7738256633992554"/>
        </c:manualLayout>
      </c:layout>
      <c:barChart>
        <c:barDir val="col"/>
        <c:grouping val="stacked"/>
        <c:ser>
          <c:idx val="1"/>
          <c:order val="0"/>
          <c:tx>
            <c:strRef>
              <c:f>'Deuda pub. consol. PIB BCE anua'!$B$9</c:f>
              <c:strCache>
                <c:ptCount val="1"/>
                <c:pt idx="0">
                  <c:v>Deuda externa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'Deuda pub. consol. PIB BCE anua'!$A$27:$A$38</c:f>
              <c:numCache>
                <c:formatCode>General</c:formatCod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 formatCode="mmm\-yy">
                  <c:v>43252</c:v>
                </c:pt>
              </c:numCache>
            </c:numRef>
          </c:cat>
          <c:val>
            <c:numRef>
              <c:f>'Deuda pub. consol. PIB BCE anua'!$B$27:$B$38</c:f>
              <c:numCache>
                <c:formatCode>#,##0</c:formatCode>
                <c:ptCount val="12"/>
                <c:pt idx="0">
                  <c:v>10632.7</c:v>
                </c:pt>
                <c:pt idx="1">
                  <c:v>10088.9</c:v>
                </c:pt>
                <c:pt idx="2">
                  <c:v>7392.5</c:v>
                </c:pt>
                <c:pt idx="3">
                  <c:v>8671.7000000000007</c:v>
                </c:pt>
                <c:pt idx="4">
                  <c:v>10055.299999999997</c:v>
                </c:pt>
                <c:pt idx="5">
                  <c:v>10871.8</c:v>
                </c:pt>
                <c:pt idx="6">
                  <c:v>12920.1</c:v>
                </c:pt>
                <c:pt idx="7">
                  <c:v>17581.900000000001</c:v>
                </c:pt>
                <c:pt idx="8">
                  <c:v>20225.2</c:v>
                </c:pt>
                <c:pt idx="9">
                  <c:v>25679.3</c:v>
                </c:pt>
                <c:pt idx="10">
                  <c:v>31749.8</c:v>
                </c:pt>
                <c:pt idx="11">
                  <c:v>34000</c:v>
                </c:pt>
              </c:numCache>
            </c:numRef>
          </c:val>
        </c:ser>
        <c:ser>
          <c:idx val="2"/>
          <c:order val="1"/>
          <c:tx>
            <c:strRef>
              <c:f>'Deuda pub. consol. PIB BCE anua'!$D$9</c:f>
              <c:strCache>
                <c:ptCount val="1"/>
                <c:pt idx="0">
                  <c:v>Deuda interna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'Deuda pub. consol. PIB BCE anua'!$A$27:$A$38</c:f>
              <c:numCache>
                <c:formatCode>General</c:formatCode>
                <c:ptCount val="12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  <c:pt idx="11" formatCode="mmm\-yy">
                  <c:v>43252</c:v>
                </c:pt>
              </c:numCache>
            </c:numRef>
          </c:cat>
          <c:val>
            <c:numRef>
              <c:f>'Deuda pub. consol. PIB BCE anua'!$D$27:$D$38</c:f>
              <c:numCache>
                <c:formatCode>#,##0</c:formatCode>
                <c:ptCount val="12"/>
                <c:pt idx="0">
                  <c:v>3239.9</c:v>
                </c:pt>
                <c:pt idx="1">
                  <c:v>3645.1</c:v>
                </c:pt>
                <c:pt idx="2">
                  <c:v>2842.2</c:v>
                </c:pt>
                <c:pt idx="3">
                  <c:v>4665.1000000000004</c:v>
                </c:pt>
                <c:pt idx="4">
                  <c:v>4506.5</c:v>
                </c:pt>
                <c:pt idx="5">
                  <c:v>7780.5</c:v>
                </c:pt>
                <c:pt idx="6">
                  <c:v>9926.6</c:v>
                </c:pt>
                <c:pt idx="7">
                  <c:v>12558.3</c:v>
                </c:pt>
                <c:pt idx="8">
                  <c:v>12546</c:v>
                </c:pt>
                <c:pt idx="9">
                  <c:v>12457.4</c:v>
                </c:pt>
                <c:pt idx="10">
                  <c:v>14785.7</c:v>
                </c:pt>
                <c:pt idx="11">
                  <c:v>13978.3</c:v>
                </c:pt>
              </c:numCache>
            </c:numRef>
          </c:val>
        </c:ser>
        <c:dLbls/>
        <c:gapWidth val="50"/>
        <c:overlap val="100"/>
        <c:axId val="88456192"/>
        <c:axId val="8847027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'Deuda pub. consol. PIB BCE anua'!$A$9</c15:sqref>
                        </c15:formulaRef>
                      </c:ext>
                    </c:extLst>
                    <c:strCache>
                      <c:ptCount val="1"/>
                      <c:pt idx="0">
                        <c:v>Años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'Deuda pub. consol. PIB BCE anua'!$A$27:$A$38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  <c:pt idx="11" formatCode="mmm\-yy">
                        <c:v>43252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'Deuda pub. consol. PIB BCE anua'!$A$27:$A$37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numCache>
                  </c:numRef>
                </c:val>
              </c15:ser>
            </c15:filteredBarSeries>
          </c:ext>
        </c:extLst>
      </c:barChart>
      <c:lineChart>
        <c:grouping val="standard"/>
        <c:ser>
          <c:idx val="3"/>
          <c:order val="2"/>
          <c:tx>
            <c:strRef>
              <c:f>'Deuda pub. consol. PIB BCE anua'!$F$9</c:f>
              <c:strCache>
                <c:ptCount val="1"/>
                <c:pt idx="0">
                  <c:v>Deuda total</c:v>
                </c:pt>
              </c:strCache>
            </c:strRef>
          </c:tx>
          <c:spPr>
            <a:ln w="28575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'Deuda pub. consol. PIB BCE anua'!$F$27:$F$38</c:f>
              <c:numCache>
                <c:formatCode>#,##0</c:formatCode>
                <c:ptCount val="12"/>
                <c:pt idx="0">
                  <c:v>13872.6</c:v>
                </c:pt>
                <c:pt idx="1">
                  <c:v>13734</c:v>
                </c:pt>
                <c:pt idx="2">
                  <c:v>10234.700000000003</c:v>
                </c:pt>
                <c:pt idx="3">
                  <c:v>13336.800000000001</c:v>
                </c:pt>
                <c:pt idx="4">
                  <c:v>14561.8</c:v>
                </c:pt>
                <c:pt idx="5">
                  <c:v>18652.3</c:v>
                </c:pt>
                <c:pt idx="6">
                  <c:v>22846.7</c:v>
                </c:pt>
                <c:pt idx="7">
                  <c:v>30140.2</c:v>
                </c:pt>
                <c:pt idx="8">
                  <c:v>32771.199999999997</c:v>
                </c:pt>
                <c:pt idx="9">
                  <c:v>38136.699999999997</c:v>
                </c:pt>
                <c:pt idx="10">
                  <c:v>46535.5</c:v>
                </c:pt>
                <c:pt idx="11">
                  <c:v>47978.3</c:v>
                </c:pt>
              </c:numCache>
            </c:numRef>
          </c:val>
        </c:ser>
        <c:dLbls/>
        <c:marker val="1"/>
        <c:axId val="88883200"/>
        <c:axId val="88471808"/>
      </c:lineChart>
      <c:catAx>
        <c:axId val="8845619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8470272"/>
        <c:crosses val="autoZero"/>
        <c:auto val="1"/>
        <c:lblAlgn val="ctr"/>
        <c:lblOffset val="100"/>
      </c:catAx>
      <c:valAx>
        <c:axId val="88470272"/>
        <c:scaling>
          <c:orientation val="minMax"/>
        </c:scaling>
        <c:delete val="1"/>
        <c:axPos val="l"/>
        <c:numFmt formatCode="#,##0" sourceLinked="1"/>
        <c:majorTickMark val="none"/>
        <c:tickLblPos val="nextTo"/>
        <c:crossAx val="88456192"/>
        <c:crosses val="autoZero"/>
        <c:crossBetween val="between"/>
      </c:valAx>
      <c:valAx>
        <c:axId val="88471808"/>
        <c:scaling>
          <c:orientation val="minMax"/>
        </c:scaling>
        <c:delete val="1"/>
        <c:axPos val="r"/>
        <c:numFmt formatCode="#,##0" sourceLinked="1"/>
        <c:tickLblPos val="nextTo"/>
        <c:crossAx val="88883200"/>
        <c:crosses val="max"/>
        <c:crossBetween val="between"/>
      </c:valAx>
      <c:catAx>
        <c:axId val="88883200"/>
        <c:scaling>
          <c:orientation val="minMax"/>
        </c:scaling>
        <c:delete val="1"/>
        <c:axPos val="b"/>
        <c:tickLblPos val="nextTo"/>
        <c:crossAx val="88471808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clustered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Hoja2!$B$4:$B$15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7AE-41B8-BC89-70DFD9DDADFC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Hoja2!$C$4:$C$15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7AE-41B8-BC89-70DFD9DDADFC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Hoja2!$D$4:$D$15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7AE-41B8-BC89-70DFD9DDADFC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Hoja2!$E$4:$E$15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7AE-41B8-BC89-70DFD9DDADFC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Hoja2!$F$4:$F$15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7AE-41B8-BC89-70DFD9DDADFC}"/>
            </c:ext>
          </c:extLst>
        </c:ser>
        <c:ser>
          <c:idx val="5"/>
          <c:order val="5"/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Hoja2!$G$4:$G$15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7AE-41B8-BC89-70DFD9DDADFC}"/>
            </c:ext>
          </c:extLst>
        </c:ser>
        <c:ser>
          <c:idx val="6"/>
          <c:order val="6"/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Hoja2!$H$4:$H$15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7AE-41B8-BC89-70DFD9DDADFC}"/>
            </c:ext>
          </c:extLst>
        </c:ser>
        <c:ser>
          <c:idx val="7"/>
          <c:order val="7"/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Hoja2!$I$4:$I$15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87AE-41B8-BC89-70DFD9DDADFC}"/>
            </c:ext>
          </c:extLst>
        </c:ser>
        <c:ser>
          <c:idx val="8"/>
          <c:order val="8"/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Hoja2!$J$4:$J$15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7AE-41B8-BC89-70DFD9DDADFC}"/>
            </c:ext>
          </c:extLst>
        </c:ser>
        <c:ser>
          <c:idx val="9"/>
          <c:order val="9"/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Hoja2!$K$4:$K$15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87AE-41B8-BC89-70DFD9DDADFC}"/>
            </c:ext>
          </c:extLst>
        </c:ser>
        <c:ser>
          <c:idx val="10"/>
          <c:order val="10"/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Hoja2!$L$4:$L$15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7AE-41B8-BC89-70DFD9DDADFC}"/>
            </c:ext>
          </c:extLst>
        </c:ser>
        <c:ser>
          <c:idx val="11"/>
          <c:order val="11"/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Hoja2!$M$4:$M$15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87AE-41B8-BC89-70DFD9DDADFC}"/>
            </c:ext>
          </c:extLst>
        </c:ser>
        <c:ser>
          <c:idx val="12"/>
          <c:order val="12"/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Hoja2!$N$4:$N$15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7AE-41B8-BC89-70DFD9DDADFC}"/>
            </c:ext>
          </c:extLst>
        </c:ser>
        <c:ser>
          <c:idx val="13"/>
          <c:order val="13"/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Hoja2!$O$4:$O$15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87AE-41B8-BC89-70DFD9DDADFC}"/>
            </c:ext>
          </c:extLst>
        </c:ser>
        <c:ser>
          <c:idx val="14"/>
          <c:order val="14"/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Hoja2!$P$4:$P$15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7AE-41B8-BC89-70DFD9DDADFC}"/>
            </c:ext>
          </c:extLst>
        </c:ser>
        <c:ser>
          <c:idx val="15"/>
          <c:order val="15"/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Hoja2!$Q$4:$Q$15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87AE-41B8-BC89-70DFD9DDADFC}"/>
            </c:ext>
          </c:extLst>
        </c:ser>
        <c:ser>
          <c:idx val="16"/>
          <c:order val="16"/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Hoja2!$R$4:$R$15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87AE-41B8-BC89-70DFD9DDADFC}"/>
            </c:ext>
          </c:extLst>
        </c:ser>
        <c:ser>
          <c:idx val="17"/>
          <c:order val="17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Hoja2!$A$4:$A$15</c:f>
              <c:strCache>
                <c:ptCount val="12"/>
                <c:pt idx="0">
                  <c:v>Nueva Zelandia</c:v>
                </c:pt>
                <c:pt idx="1">
                  <c:v>China</c:v>
                </c:pt>
                <c:pt idx="2">
                  <c:v>España</c:v>
                </c:pt>
                <c:pt idx="3">
                  <c:v>Islas Caimán</c:v>
                </c:pt>
                <c:pt idx="4">
                  <c:v>Uruguay</c:v>
                </c:pt>
                <c:pt idx="5">
                  <c:v>Chile</c:v>
                </c:pt>
                <c:pt idx="6">
                  <c:v>Holanda</c:v>
                </c:pt>
                <c:pt idx="7">
                  <c:v>Estados Unidos</c:v>
                </c:pt>
                <c:pt idx="8">
                  <c:v>Otros</c:v>
                </c:pt>
                <c:pt idx="9">
                  <c:v>Panamá</c:v>
                </c:pt>
                <c:pt idx="10">
                  <c:v>Italia</c:v>
                </c:pt>
                <c:pt idx="11">
                  <c:v>Costa Rica</c:v>
                </c:pt>
              </c:strCache>
            </c:strRef>
          </c:cat>
          <c:val>
            <c:numRef>
              <c:f>Hoja2!$S$4:$S$15</c:f>
              <c:numCache>
                <c:formatCode>##,##0.0,</c:formatCode>
                <c:ptCount val="12"/>
                <c:pt idx="0">
                  <c:v>103897.99062</c:v>
                </c:pt>
                <c:pt idx="1">
                  <c:v>84677.268517639168</c:v>
                </c:pt>
                <c:pt idx="2">
                  <c:v>80016.999108837903</c:v>
                </c:pt>
                <c:pt idx="3">
                  <c:v>68834.348730000012</c:v>
                </c:pt>
                <c:pt idx="4">
                  <c:v>60864.531000000003</c:v>
                </c:pt>
                <c:pt idx="5">
                  <c:v>44638.38805743691</c:v>
                </c:pt>
                <c:pt idx="6">
                  <c:v>40285.189000000006</c:v>
                </c:pt>
                <c:pt idx="7">
                  <c:v>34964.935159999994</c:v>
                </c:pt>
                <c:pt idx="8">
                  <c:v>27172.165499999999</c:v>
                </c:pt>
                <c:pt idx="9">
                  <c:v>21709.310223919842</c:v>
                </c:pt>
                <c:pt idx="10">
                  <c:v>19279.81211572557</c:v>
                </c:pt>
                <c:pt idx="11">
                  <c:v>19135.18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87AE-41B8-BC89-70DFD9DDADFC}"/>
            </c:ext>
          </c:extLst>
        </c:ser>
        <c:dLbls/>
        <c:gapWidth val="50"/>
        <c:axId val="76862208"/>
        <c:axId val="76863744"/>
      </c:barChart>
      <c:catAx>
        <c:axId val="7686220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76863744"/>
        <c:crosses val="autoZero"/>
        <c:auto val="1"/>
        <c:lblAlgn val="ctr"/>
        <c:lblOffset val="100"/>
      </c:catAx>
      <c:valAx>
        <c:axId val="76863744"/>
        <c:scaling>
          <c:orientation val="minMax"/>
        </c:scaling>
        <c:delete val="1"/>
        <c:axPos val="l"/>
        <c:numFmt formatCode="##,##0.0," sourceLinked="1"/>
        <c:majorTickMark val="none"/>
        <c:tickLblPos val="nextTo"/>
        <c:crossAx val="76862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800"/>
      </a:pPr>
      <a:endParaRPr lang="es-EC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1"/>
          <c:order val="0"/>
          <c:tx>
            <c:strRef>
              <c:f>Rnk_IGC!$C$2</c:f>
              <c:strCache>
                <c:ptCount val="1"/>
                <c:pt idx="0">
                  <c:v>Ranking 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Rnk_IGC!$B$3:$B$13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Rnk_IGC!$C$3:$C$13</c:f>
              <c:numCache>
                <c:formatCode>General</c:formatCode>
                <c:ptCount val="3"/>
                <c:pt idx="0">
                  <c:v>76</c:v>
                </c:pt>
                <c:pt idx="1">
                  <c:v>91</c:v>
                </c:pt>
                <c:pt idx="2">
                  <c:v>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595-4640-8A74-196D8EF365DB}"/>
            </c:ext>
          </c:extLst>
        </c:ser>
        <c:dLbls/>
        <c:gapWidth val="40"/>
        <c:overlap val="-27"/>
        <c:axId val="109203456"/>
        <c:axId val="109206144"/>
      </c:barChart>
      <c:catAx>
        <c:axId val="10920345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09206144"/>
        <c:crosses val="autoZero"/>
        <c:auto val="1"/>
        <c:lblAlgn val="ctr"/>
        <c:lblOffset val="100"/>
      </c:catAx>
      <c:valAx>
        <c:axId val="109206144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0920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C"/>
    </a:p>
  </c:txPr>
  <c:externalData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0.26738962140226158"/>
          <c:y val="0.14685205747776034"/>
          <c:w val="0.47948363170161412"/>
          <c:h val="0.69513543846729509"/>
        </c:manualLayout>
      </c:layout>
      <c:radarChart>
        <c:radarStyle val="marker"/>
        <c:ser>
          <c:idx val="0"/>
          <c:order val="0"/>
          <c:tx>
            <c:strRef>
              <c:f>RnkIGC!$B$24</c:f>
              <c:strCache>
                <c:ptCount val="1"/>
                <c:pt idx="0">
                  <c:v>Ecuador 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RnkIGC!$A$25:$A$36</c:f>
              <c:strCache>
                <c:ptCount val="12"/>
                <c:pt idx="0">
                  <c:v>Instituciones </c:v>
                </c:pt>
                <c:pt idx="1">
                  <c:v>Infraestructura</c:v>
                </c:pt>
                <c:pt idx="2">
                  <c:v>Entorno macroeconómico </c:v>
                </c:pt>
                <c:pt idx="3">
                  <c:v>Salud y educación primaria </c:v>
                </c:pt>
                <c:pt idx="4">
                  <c:v>Educación superior  y capacitación </c:v>
                </c:pt>
                <c:pt idx="5">
                  <c:v>Eficiencia del mercado de bienes </c:v>
                </c:pt>
                <c:pt idx="6">
                  <c:v>Eficiencia del mercado laboral </c:v>
                </c:pt>
                <c:pt idx="7">
                  <c:v>Desarrollo del mercado financiero </c:v>
                </c:pt>
                <c:pt idx="8">
                  <c:v>Disposición de tecnología </c:v>
                </c:pt>
                <c:pt idx="9">
                  <c:v> Tamaño de mercado </c:v>
                </c:pt>
                <c:pt idx="10">
                  <c:v>Sofisticación de negocios </c:v>
                </c:pt>
                <c:pt idx="11">
                  <c:v> Innovación </c:v>
                </c:pt>
              </c:strCache>
            </c:strRef>
          </c:cat>
          <c:val>
            <c:numRef>
              <c:f>RnkIGC!$B$25:$B$36</c:f>
              <c:numCache>
                <c:formatCode>General</c:formatCode>
                <c:ptCount val="12"/>
                <c:pt idx="0">
                  <c:v>3.1</c:v>
                </c:pt>
                <c:pt idx="1">
                  <c:v>4.0999999999999996</c:v>
                </c:pt>
                <c:pt idx="2">
                  <c:v>4.3</c:v>
                </c:pt>
                <c:pt idx="3">
                  <c:v>5.9</c:v>
                </c:pt>
                <c:pt idx="4">
                  <c:v>4.3</c:v>
                </c:pt>
                <c:pt idx="5">
                  <c:v>3.7</c:v>
                </c:pt>
                <c:pt idx="6">
                  <c:v>3.4</c:v>
                </c:pt>
                <c:pt idx="7">
                  <c:v>3.3</c:v>
                </c:pt>
                <c:pt idx="8">
                  <c:v>3.6</c:v>
                </c:pt>
                <c:pt idx="9">
                  <c:v>3.9</c:v>
                </c:pt>
                <c:pt idx="10">
                  <c:v>3.6</c:v>
                </c:pt>
                <c:pt idx="11">
                  <c:v>2.9</c:v>
                </c:pt>
              </c:numCache>
            </c:numRef>
          </c:val>
        </c:ser>
        <c:ser>
          <c:idx val="1"/>
          <c:order val="1"/>
          <c:tx>
            <c:strRef>
              <c:f>RnkIGC!$C$24</c:f>
              <c:strCache>
                <c:ptCount val="1"/>
                <c:pt idx="0">
                  <c:v>Colombia </c:v>
                </c:pt>
              </c:strCache>
            </c:strRef>
          </c:tx>
          <c:spPr>
            <a:ln w="28575" cap="rnd">
              <a:solidFill>
                <a:srgbClr val="FFC000"/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RnkIGC!$A$25:$A$36</c:f>
              <c:strCache>
                <c:ptCount val="12"/>
                <c:pt idx="0">
                  <c:v>Instituciones </c:v>
                </c:pt>
                <c:pt idx="1">
                  <c:v>Infraestructura</c:v>
                </c:pt>
                <c:pt idx="2">
                  <c:v>Entorno macroeconómico </c:v>
                </c:pt>
                <c:pt idx="3">
                  <c:v>Salud y educación primaria </c:v>
                </c:pt>
                <c:pt idx="4">
                  <c:v>Educación superior  y capacitación </c:v>
                </c:pt>
                <c:pt idx="5">
                  <c:v>Eficiencia del mercado de bienes </c:v>
                </c:pt>
                <c:pt idx="6">
                  <c:v>Eficiencia del mercado laboral </c:v>
                </c:pt>
                <c:pt idx="7">
                  <c:v>Desarrollo del mercado financiero </c:v>
                </c:pt>
                <c:pt idx="8">
                  <c:v>Disposición de tecnología </c:v>
                </c:pt>
                <c:pt idx="9">
                  <c:v> Tamaño de mercado </c:v>
                </c:pt>
                <c:pt idx="10">
                  <c:v>Sofisticación de negocios </c:v>
                </c:pt>
                <c:pt idx="11">
                  <c:v> Innovación </c:v>
                </c:pt>
              </c:strCache>
            </c:strRef>
          </c:cat>
          <c:val>
            <c:numRef>
              <c:f>RnkIGC!$C$25:$C$36</c:f>
              <c:numCache>
                <c:formatCode>General</c:formatCode>
                <c:ptCount val="12"/>
                <c:pt idx="0">
                  <c:v>3.2</c:v>
                </c:pt>
                <c:pt idx="1">
                  <c:v>3.8</c:v>
                </c:pt>
                <c:pt idx="2">
                  <c:v>4.8</c:v>
                </c:pt>
                <c:pt idx="3">
                  <c:v>5.5</c:v>
                </c:pt>
                <c:pt idx="4">
                  <c:v>4.5</c:v>
                </c:pt>
                <c:pt idx="5">
                  <c:v>4</c:v>
                </c:pt>
                <c:pt idx="6">
                  <c:v>4</c:v>
                </c:pt>
                <c:pt idx="7">
                  <c:v>4.5999999999999996</c:v>
                </c:pt>
                <c:pt idx="8">
                  <c:v>4.3</c:v>
                </c:pt>
                <c:pt idx="9">
                  <c:v>4.8</c:v>
                </c:pt>
                <c:pt idx="10">
                  <c:v>4.0999999999999996</c:v>
                </c:pt>
                <c:pt idx="11">
                  <c:v>3.3</c:v>
                </c:pt>
              </c:numCache>
            </c:numRef>
          </c:val>
        </c:ser>
        <c:ser>
          <c:idx val="2"/>
          <c:order val="2"/>
          <c:tx>
            <c:strRef>
              <c:f>RnkIGC!$D$24</c:f>
              <c:strCache>
                <c:ptCount val="1"/>
                <c:pt idx="0">
                  <c:v>Perú 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RnkIGC!$A$25:$A$36</c:f>
              <c:strCache>
                <c:ptCount val="12"/>
                <c:pt idx="0">
                  <c:v>Instituciones </c:v>
                </c:pt>
                <c:pt idx="1">
                  <c:v>Infraestructura</c:v>
                </c:pt>
                <c:pt idx="2">
                  <c:v>Entorno macroeconómico </c:v>
                </c:pt>
                <c:pt idx="3">
                  <c:v>Salud y educación primaria </c:v>
                </c:pt>
                <c:pt idx="4">
                  <c:v>Educación superior  y capacitación </c:v>
                </c:pt>
                <c:pt idx="5">
                  <c:v>Eficiencia del mercado de bienes </c:v>
                </c:pt>
                <c:pt idx="6">
                  <c:v>Eficiencia del mercado laboral </c:v>
                </c:pt>
                <c:pt idx="7">
                  <c:v>Desarrollo del mercado financiero </c:v>
                </c:pt>
                <c:pt idx="8">
                  <c:v>Disposición de tecnología </c:v>
                </c:pt>
                <c:pt idx="9">
                  <c:v> Tamaño de mercado </c:v>
                </c:pt>
                <c:pt idx="10">
                  <c:v>Sofisticación de negocios </c:v>
                </c:pt>
                <c:pt idx="11">
                  <c:v> Innovación </c:v>
                </c:pt>
              </c:strCache>
            </c:strRef>
          </c:cat>
          <c:val>
            <c:numRef>
              <c:f>RnkIGC!$D$25:$D$36</c:f>
              <c:numCache>
                <c:formatCode>General</c:formatCode>
                <c:ptCount val="12"/>
                <c:pt idx="0">
                  <c:v>3.2</c:v>
                </c:pt>
                <c:pt idx="1">
                  <c:v>3.8</c:v>
                </c:pt>
                <c:pt idx="2">
                  <c:v>5.4</c:v>
                </c:pt>
                <c:pt idx="3">
                  <c:v>5.4</c:v>
                </c:pt>
                <c:pt idx="4">
                  <c:v>4.0999999999999996</c:v>
                </c:pt>
                <c:pt idx="5">
                  <c:v>4.3</c:v>
                </c:pt>
                <c:pt idx="6">
                  <c:v>4.3</c:v>
                </c:pt>
                <c:pt idx="7">
                  <c:v>4.5</c:v>
                </c:pt>
                <c:pt idx="8">
                  <c:v>3.7</c:v>
                </c:pt>
                <c:pt idx="9">
                  <c:v>4.5</c:v>
                </c:pt>
                <c:pt idx="10">
                  <c:v>3.8</c:v>
                </c:pt>
                <c:pt idx="11">
                  <c:v>2.8</c:v>
                </c:pt>
              </c:numCache>
            </c:numRef>
          </c:val>
        </c:ser>
        <c:ser>
          <c:idx val="3"/>
          <c:order val="3"/>
          <c:tx>
            <c:strRef>
              <c:f>RnkIGC!$E$24</c:f>
              <c:strCache>
                <c:ptCount val="1"/>
                <c:pt idx="0">
                  <c:v>Chile </c:v>
                </c:pt>
              </c:strCache>
            </c:strRef>
          </c:tx>
          <c:spPr>
            <a:ln w="28575" cap="rnd">
              <a:solidFill>
                <a:srgbClr val="002060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RnkIGC!$A$25:$A$36</c:f>
              <c:strCache>
                <c:ptCount val="12"/>
                <c:pt idx="0">
                  <c:v>Instituciones </c:v>
                </c:pt>
                <c:pt idx="1">
                  <c:v>Infraestructura</c:v>
                </c:pt>
                <c:pt idx="2">
                  <c:v>Entorno macroeconómico </c:v>
                </c:pt>
                <c:pt idx="3">
                  <c:v>Salud y educación primaria </c:v>
                </c:pt>
                <c:pt idx="4">
                  <c:v>Educación superior  y capacitación </c:v>
                </c:pt>
                <c:pt idx="5">
                  <c:v>Eficiencia del mercado de bienes </c:v>
                </c:pt>
                <c:pt idx="6">
                  <c:v>Eficiencia del mercado laboral </c:v>
                </c:pt>
                <c:pt idx="7">
                  <c:v>Desarrollo del mercado financiero </c:v>
                </c:pt>
                <c:pt idx="8">
                  <c:v>Disposición de tecnología </c:v>
                </c:pt>
                <c:pt idx="9">
                  <c:v> Tamaño de mercado </c:v>
                </c:pt>
                <c:pt idx="10">
                  <c:v>Sofisticación de negocios </c:v>
                </c:pt>
                <c:pt idx="11">
                  <c:v> Innovación </c:v>
                </c:pt>
              </c:strCache>
            </c:strRef>
          </c:cat>
          <c:val>
            <c:numRef>
              <c:f>RnkIGC!$E$25:$E$36</c:f>
              <c:numCache>
                <c:formatCode>General</c:formatCode>
                <c:ptCount val="12"/>
                <c:pt idx="0">
                  <c:v>4.5</c:v>
                </c:pt>
                <c:pt idx="1">
                  <c:v>4.8</c:v>
                </c:pt>
                <c:pt idx="2">
                  <c:v>5.4</c:v>
                </c:pt>
                <c:pt idx="3">
                  <c:v>5.8</c:v>
                </c:pt>
                <c:pt idx="4">
                  <c:v>5.3</c:v>
                </c:pt>
                <c:pt idx="5">
                  <c:v>4.7</c:v>
                </c:pt>
                <c:pt idx="6">
                  <c:v>4.4000000000000004</c:v>
                </c:pt>
                <c:pt idx="7">
                  <c:v>4.9000000000000004</c:v>
                </c:pt>
                <c:pt idx="8">
                  <c:v>5.2</c:v>
                </c:pt>
                <c:pt idx="9">
                  <c:v>4.5</c:v>
                </c:pt>
                <c:pt idx="10">
                  <c:v>4.3</c:v>
                </c:pt>
                <c:pt idx="11">
                  <c:v>3.5</c:v>
                </c:pt>
              </c:numCache>
            </c:numRef>
          </c:val>
        </c:ser>
        <c:dLbls/>
        <c:axId val="117456256"/>
        <c:axId val="117474432"/>
      </c:radarChart>
      <c:catAx>
        <c:axId val="11745625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17474432"/>
        <c:crosses val="autoZero"/>
        <c:auto val="1"/>
        <c:lblAlgn val="ctr"/>
        <c:lblOffset val="100"/>
      </c:catAx>
      <c:valAx>
        <c:axId val="11747443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1745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C"/>
    </a:p>
  </c:txPr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18"/>
  <c:chart>
    <c:autoTitleDeleted val="1"/>
    <c:plotArea>
      <c:layout>
        <c:manualLayout>
          <c:layoutTarget val="inner"/>
          <c:xMode val="edge"/>
          <c:yMode val="edge"/>
          <c:x val="3.2358713630116206E-2"/>
          <c:y val="3.9070981923289942E-2"/>
          <c:w val="0.87981049223100638"/>
          <c:h val="0.85037020984069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explosion val="4"/>
          <c:cat>
            <c:strRef>
              <c:f>Hoja1!$A$2:$A$6</c:f>
              <c:strCache>
                <c:ptCount val="5"/>
                <c:pt idx="0">
                  <c:v>1er trim.</c:v>
                </c:pt>
                <c:pt idx="1">
                  <c:v>2do trim.</c:v>
                </c:pt>
                <c:pt idx="2">
                  <c:v>3er trim.</c:v>
                </c:pt>
                <c:pt idx="3">
                  <c:v>4to trim.</c:v>
                </c:pt>
                <c:pt idx="4">
                  <c:v>4to trim.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886-42AD-820A-42478B5F1CA2}"/>
            </c:ext>
          </c:extLst>
        </c:ser>
        <c:dLbls/>
        <c:firstSliceAng val="0"/>
        <c:holeSize val="50"/>
      </c:doughnutChart>
    </c:plotArea>
    <c:plotVisOnly val="1"/>
    <c:dispBlanksAs val="zero"/>
  </c:chart>
  <c:txPr>
    <a:bodyPr/>
    <a:lstStyle/>
    <a:p>
      <a:pPr>
        <a:defRPr sz="1800"/>
      </a:pPr>
      <a:endParaRPr lang="es-EC"/>
    </a:p>
  </c:txPr>
  <c:externalData r:id="rId1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lineChart>
        <c:grouping val="standard"/>
        <c:ser>
          <c:idx val="0"/>
          <c:order val="0"/>
          <c:tx>
            <c:strRef>
              <c:f>ICE!$C$4</c:f>
              <c:strCache>
                <c:ptCount val="1"/>
                <c:pt idx="0">
                  <c:v>INDUSTRIA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53"/>
              <c:layout>
                <c:manualLayout>
                  <c:x val="-1.7224142474076599E-2"/>
                  <c:y val="-3.4154354928498235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00"/>
              <c:layout>
                <c:manualLayout>
                  <c:x val="-1.8044131287402799E-16"/>
                  <c:y val="-2.9840620753265282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ICE!$A$85:$B$138</c:f>
              <c:multiLvlStrCache>
                <c:ptCount val="54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agos</c:v>
                  </c:pt>
                  <c:pt idx="8">
                    <c:v>sept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agos</c:v>
                  </c:pt>
                  <c:pt idx="20">
                    <c:v>sept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agos</c:v>
                  </c:pt>
                  <c:pt idx="32">
                    <c:v>sept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dic</c:v>
                  </c:pt>
                  <c:pt idx="36">
                    <c:v>ene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abr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agos</c:v>
                  </c:pt>
                  <c:pt idx="44">
                    <c:v>sept</c:v>
                  </c:pt>
                  <c:pt idx="45">
                    <c:v>oct</c:v>
                  </c:pt>
                  <c:pt idx="46">
                    <c:v>nov</c:v>
                  </c:pt>
                  <c:pt idx="47">
                    <c:v>dic</c:v>
                  </c:pt>
                  <c:pt idx="48">
                    <c:v>ene</c:v>
                  </c:pt>
                  <c:pt idx="49">
                    <c:v>feb</c:v>
                  </c:pt>
                  <c:pt idx="50">
                    <c:v>mar</c:v>
                  </c:pt>
                  <c:pt idx="51">
                    <c:v>abr</c:v>
                  </c:pt>
                  <c:pt idx="52">
                    <c:v>may</c:v>
                  </c:pt>
                  <c:pt idx="53">
                    <c:v>jun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  <c:pt idx="48">
                    <c:v>2018</c:v>
                  </c:pt>
                </c:lvl>
              </c:multiLvlStrCache>
            </c:multiLvlStrRef>
          </c:cat>
          <c:val>
            <c:numRef>
              <c:f>ICE!$C$85:$C$138</c:f>
              <c:numCache>
                <c:formatCode>0</c:formatCode>
                <c:ptCount val="54"/>
                <c:pt idx="0">
                  <c:v>1381.9996174272655</c:v>
                </c:pt>
                <c:pt idx="1">
                  <c:v>1391.5158265554207</c:v>
                </c:pt>
                <c:pt idx="2">
                  <c:v>1413.65602877377</c:v>
                </c:pt>
                <c:pt idx="3">
                  <c:v>1446.3782098736699</c:v>
                </c:pt>
                <c:pt idx="4">
                  <c:v>1467.5949263625628</c:v>
                </c:pt>
                <c:pt idx="5">
                  <c:v>1475.0719621621631</c:v>
                </c:pt>
                <c:pt idx="6">
                  <c:v>1511.4474223175264</c:v>
                </c:pt>
                <c:pt idx="7">
                  <c:v>1519.4145310578858</c:v>
                </c:pt>
                <c:pt idx="8">
                  <c:v>1545.9255625122132</c:v>
                </c:pt>
                <c:pt idx="9">
                  <c:v>1568.017305067063</c:v>
                </c:pt>
                <c:pt idx="10">
                  <c:v>1558.2668191479852</c:v>
                </c:pt>
                <c:pt idx="11">
                  <c:v>1558.0681197928577</c:v>
                </c:pt>
                <c:pt idx="12">
                  <c:v>1555.6668153587989</c:v>
                </c:pt>
                <c:pt idx="13">
                  <c:v>1554.8971084309126</c:v>
                </c:pt>
                <c:pt idx="14">
                  <c:v>1579.971854219853</c:v>
                </c:pt>
                <c:pt idx="15">
                  <c:v>1579.9153985947435</c:v>
                </c:pt>
                <c:pt idx="16">
                  <c:v>1580.2698002124628</c:v>
                </c:pt>
                <c:pt idx="17">
                  <c:v>1590.8712098831347</c:v>
                </c:pt>
                <c:pt idx="18">
                  <c:v>1600.3560793412869</c:v>
                </c:pt>
                <c:pt idx="19">
                  <c:v>1596.7373694308021</c:v>
                </c:pt>
                <c:pt idx="20">
                  <c:v>1609.0300713030581</c:v>
                </c:pt>
                <c:pt idx="21">
                  <c:v>1633.9975357459155</c:v>
                </c:pt>
                <c:pt idx="22">
                  <c:v>1617.3705202398053</c:v>
                </c:pt>
                <c:pt idx="23">
                  <c:v>1615.4670121617562</c:v>
                </c:pt>
                <c:pt idx="24">
                  <c:v>1609.1632339907096</c:v>
                </c:pt>
                <c:pt idx="25">
                  <c:v>1604.2667821459083</c:v>
                </c:pt>
                <c:pt idx="26">
                  <c:v>1639.7418188062859</c:v>
                </c:pt>
                <c:pt idx="27">
                  <c:v>1632.2680718250747</c:v>
                </c:pt>
                <c:pt idx="28">
                  <c:v>1658.9528608838307</c:v>
                </c:pt>
                <c:pt idx="29">
                  <c:v>1682.3858729636102</c:v>
                </c:pt>
                <c:pt idx="30">
                  <c:v>1689.4116910606608</c:v>
                </c:pt>
                <c:pt idx="31">
                  <c:v>1711.8990700092393</c:v>
                </c:pt>
                <c:pt idx="32">
                  <c:v>1730.2551592498539</c:v>
                </c:pt>
                <c:pt idx="33">
                  <c:v>1756.9874204635535</c:v>
                </c:pt>
                <c:pt idx="34">
                  <c:v>1768.928880440594</c:v>
                </c:pt>
                <c:pt idx="35">
                  <c:v>1779.0273939648121</c:v>
                </c:pt>
                <c:pt idx="36">
                  <c:v>1770.4745190693943</c:v>
                </c:pt>
                <c:pt idx="37">
                  <c:v>1772.0321658552937</c:v>
                </c:pt>
                <c:pt idx="38">
                  <c:v>1806.937822092545</c:v>
                </c:pt>
                <c:pt idx="39">
                  <c:v>1800.5012351845953</c:v>
                </c:pt>
                <c:pt idx="40">
                  <c:v>1830.2413280490425</c:v>
                </c:pt>
                <c:pt idx="41">
                  <c:v>1842.6094398212445</c:v>
                </c:pt>
                <c:pt idx="42">
                  <c:v>1850.8330461081398</c:v>
                </c:pt>
                <c:pt idx="43">
                  <c:v>1879.5849611971603</c:v>
                </c:pt>
                <c:pt idx="44">
                  <c:v>1891.4537771200858</c:v>
                </c:pt>
                <c:pt idx="45">
                  <c:v>1927.5579874766981</c:v>
                </c:pt>
                <c:pt idx="46">
                  <c:v>1937.7590644988729</c:v>
                </c:pt>
                <c:pt idx="47">
                  <c:v>1947.7</c:v>
                </c:pt>
                <c:pt idx="48">
                  <c:v>1946.8</c:v>
                </c:pt>
                <c:pt idx="49">
                  <c:v>1941.2</c:v>
                </c:pt>
                <c:pt idx="50">
                  <c:v>1980.3</c:v>
                </c:pt>
                <c:pt idx="51">
                  <c:v>2000.4</c:v>
                </c:pt>
                <c:pt idx="52">
                  <c:v>2024.2</c:v>
                </c:pt>
                <c:pt idx="53">
                  <c:v>2023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569-42DF-96D3-B302571C3ADE}"/>
            </c:ext>
          </c:extLst>
        </c:ser>
        <c:ser>
          <c:idx val="1"/>
          <c:order val="1"/>
          <c:tx>
            <c:strRef>
              <c:f>ICE!$D$4</c:f>
              <c:strCache>
                <c:ptCount val="1"/>
                <c:pt idx="0">
                  <c:v>COMERCIO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53"/>
              <c:layout>
                <c:manualLayout>
                  <c:x val="-1.3533254801060185E-2"/>
                  <c:y val="-4.06917555726344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00"/>
              <c:layout>
                <c:manualLayout>
                  <c:x val="-2.4605917820109627E-3"/>
                  <c:y val="-3.5266188162949894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ICE!$A$85:$B$138</c:f>
              <c:multiLvlStrCache>
                <c:ptCount val="54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agos</c:v>
                  </c:pt>
                  <c:pt idx="8">
                    <c:v>sept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agos</c:v>
                  </c:pt>
                  <c:pt idx="20">
                    <c:v>sept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agos</c:v>
                  </c:pt>
                  <c:pt idx="32">
                    <c:v>sept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dic</c:v>
                  </c:pt>
                  <c:pt idx="36">
                    <c:v>ene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abr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agos</c:v>
                  </c:pt>
                  <c:pt idx="44">
                    <c:v>sept</c:v>
                  </c:pt>
                  <c:pt idx="45">
                    <c:v>oct</c:v>
                  </c:pt>
                  <c:pt idx="46">
                    <c:v>nov</c:v>
                  </c:pt>
                  <c:pt idx="47">
                    <c:v>dic</c:v>
                  </c:pt>
                  <c:pt idx="48">
                    <c:v>ene</c:v>
                  </c:pt>
                  <c:pt idx="49">
                    <c:v>feb</c:v>
                  </c:pt>
                  <c:pt idx="50">
                    <c:v>mar</c:v>
                  </c:pt>
                  <c:pt idx="51">
                    <c:v>abr</c:v>
                  </c:pt>
                  <c:pt idx="52">
                    <c:v>may</c:v>
                  </c:pt>
                  <c:pt idx="53">
                    <c:v>jun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  <c:pt idx="48">
                    <c:v>2018</c:v>
                  </c:pt>
                </c:lvl>
              </c:multiLvlStrCache>
            </c:multiLvlStrRef>
          </c:cat>
          <c:val>
            <c:numRef>
              <c:f>ICE!$D$85:$D$138</c:f>
              <c:numCache>
                <c:formatCode>0</c:formatCode>
                <c:ptCount val="54"/>
                <c:pt idx="0">
                  <c:v>1191.8605929311782</c:v>
                </c:pt>
                <c:pt idx="1">
                  <c:v>1193.760968241718</c:v>
                </c:pt>
                <c:pt idx="2">
                  <c:v>1216.0238589954274</c:v>
                </c:pt>
                <c:pt idx="3">
                  <c:v>1236.110980617935</c:v>
                </c:pt>
                <c:pt idx="4">
                  <c:v>1258.789388087072</c:v>
                </c:pt>
                <c:pt idx="5">
                  <c:v>1263.8380483253973</c:v>
                </c:pt>
                <c:pt idx="6">
                  <c:v>1270.2671207801254</c:v>
                </c:pt>
                <c:pt idx="7">
                  <c:v>1285.2519143246006</c:v>
                </c:pt>
                <c:pt idx="8">
                  <c:v>1299.1757241792568</c:v>
                </c:pt>
                <c:pt idx="9">
                  <c:v>1317.4555887470169</c:v>
                </c:pt>
                <c:pt idx="10">
                  <c:v>1343.1330959901395</c:v>
                </c:pt>
                <c:pt idx="11">
                  <c:v>1361.6440253681399</c:v>
                </c:pt>
                <c:pt idx="12">
                  <c:v>1339.7478373221145</c:v>
                </c:pt>
                <c:pt idx="13">
                  <c:v>1347.9962762417808</c:v>
                </c:pt>
                <c:pt idx="14">
                  <c:v>1376.4519040460355</c:v>
                </c:pt>
                <c:pt idx="15">
                  <c:v>1378.6454544432761</c:v>
                </c:pt>
                <c:pt idx="16">
                  <c:v>1384.2762559992332</c:v>
                </c:pt>
                <c:pt idx="17">
                  <c:v>1382.141610208326</c:v>
                </c:pt>
                <c:pt idx="18">
                  <c:v>1379.504140430304</c:v>
                </c:pt>
                <c:pt idx="19">
                  <c:v>1385.2275279625289</c:v>
                </c:pt>
                <c:pt idx="20">
                  <c:v>1389.4136864097211</c:v>
                </c:pt>
                <c:pt idx="21">
                  <c:v>1400.9821104717387</c:v>
                </c:pt>
                <c:pt idx="22">
                  <c:v>1409.3618895073598</c:v>
                </c:pt>
                <c:pt idx="23">
                  <c:v>1419.9311516531554</c:v>
                </c:pt>
                <c:pt idx="24">
                  <c:v>1388.3298144776054</c:v>
                </c:pt>
                <c:pt idx="25">
                  <c:v>1386.1278580447411</c:v>
                </c:pt>
                <c:pt idx="26">
                  <c:v>1395.8821397593422</c:v>
                </c:pt>
                <c:pt idx="27">
                  <c:v>1398.7648112890224</c:v>
                </c:pt>
                <c:pt idx="28">
                  <c:v>1417.8360720953028</c:v>
                </c:pt>
                <c:pt idx="29">
                  <c:v>1404.7955360470401</c:v>
                </c:pt>
                <c:pt idx="30">
                  <c:v>1420.4671072646411</c:v>
                </c:pt>
                <c:pt idx="31">
                  <c:v>1434.2380554629419</c:v>
                </c:pt>
                <c:pt idx="32">
                  <c:v>1441.3042785457576</c:v>
                </c:pt>
                <c:pt idx="33">
                  <c:v>1461.462764941466</c:v>
                </c:pt>
                <c:pt idx="34">
                  <c:v>1485.7859273594429</c:v>
                </c:pt>
                <c:pt idx="35">
                  <c:v>1504.6742134842088</c:v>
                </c:pt>
                <c:pt idx="36">
                  <c:v>1478.0090270568328</c:v>
                </c:pt>
                <c:pt idx="37">
                  <c:v>1470.3061669537315</c:v>
                </c:pt>
                <c:pt idx="38">
                  <c:v>1497.178898793286</c:v>
                </c:pt>
                <c:pt idx="39">
                  <c:v>1503.9918577017315</c:v>
                </c:pt>
                <c:pt idx="40">
                  <c:v>1527.7238753727611</c:v>
                </c:pt>
                <c:pt idx="41">
                  <c:v>1542.0482718350818</c:v>
                </c:pt>
                <c:pt idx="42">
                  <c:v>1546.9252770383314</c:v>
                </c:pt>
                <c:pt idx="43">
                  <c:v>1566.0689514416238</c:v>
                </c:pt>
                <c:pt idx="44">
                  <c:v>1580.3326758662531</c:v>
                </c:pt>
                <c:pt idx="45">
                  <c:v>1594.5636727471901</c:v>
                </c:pt>
                <c:pt idx="46">
                  <c:v>1624.9739125691508</c:v>
                </c:pt>
                <c:pt idx="47">
                  <c:v>1642.4</c:v>
                </c:pt>
                <c:pt idx="48">
                  <c:v>1620.7</c:v>
                </c:pt>
                <c:pt idx="49">
                  <c:v>1613</c:v>
                </c:pt>
                <c:pt idx="50">
                  <c:v>1641</c:v>
                </c:pt>
                <c:pt idx="51">
                  <c:v>1660</c:v>
                </c:pt>
                <c:pt idx="52">
                  <c:v>1679</c:v>
                </c:pt>
                <c:pt idx="53">
                  <c:v>1690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5569-42DF-96D3-B302571C3ADE}"/>
            </c:ext>
          </c:extLst>
        </c:ser>
        <c:ser>
          <c:idx val="2"/>
          <c:order val="2"/>
          <c:tx>
            <c:strRef>
              <c:f>ICE!$E$4</c:f>
              <c:strCache>
                <c:ptCount val="1"/>
                <c:pt idx="0">
                  <c:v>CONSTRUCCIÓN</c:v>
                </c:pt>
              </c:strCache>
            </c:strRef>
          </c:tx>
          <c:spPr>
            <a:ln w="2222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Lbl>
              <c:idx val="53"/>
              <c:layout>
                <c:manualLayout>
                  <c:x val="-1.8454438365082104E-2"/>
                  <c:y val="4.8830106687161354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00"/>
              <c:layout>
                <c:manualLayout>
                  <c:x val="0"/>
                  <c:y val="4.0691755572634346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ICE!$A$85:$B$138</c:f>
              <c:multiLvlStrCache>
                <c:ptCount val="54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agos</c:v>
                  </c:pt>
                  <c:pt idx="8">
                    <c:v>sept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agos</c:v>
                  </c:pt>
                  <c:pt idx="20">
                    <c:v>sept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agos</c:v>
                  </c:pt>
                  <c:pt idx="32">
                    <c:v>sept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dic</c:v>
                  </c:pt>
                  <c:pt idx="36">
                    <c:v>ene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abr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agos</c:v>
                  </c:pt>
                  <c:pt idx="44">
                    <c:v>sept</c:v>
                  </c:pt>
                  <c:pt idx="45">
                    <c:v>oct</c:v>
                  </c:pt>
                  <c:pt idx="46">
                    <c:v>nov</c:v>
                  </c:pt>
                  <c:pt idx="47">
                    <c:v>dic</c:v>
                  </c:pt>
                  <c:pt idx="48">
                    <c:v>ene</c:v>
                  </c:pt>
                  <c:pt idx="49">
                    <c:v>feb</c:v>
                  </c:pt>
                  <c:pt idx="50">
                    <c:v>mar</c:v>
                  </c:pt>
                  <c:pt idx="51">
                    <c:v>abr</c:v>
                  </c:pt>
                  <c:pt idx="52">
                    <c:v>may</c:v>
                  </c:pt>
                  <c:pt idx="53">
                    <c:v>jun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  <c:pt idx="48">
                    <c:v>2018</c:v>
                  </c:pt>
                </c:lvl>
              </c:multiLvlStrCache>
            </c:multiLvlStrRef>
          </c:cat>
          <c:val>
            <c:numRef>
              <c:f>ICE!$E$85:$E$138</c:f>
              <c:numCache>
                <c:formatCode>0</c:formatCode>
                <c:ptCount val="54"/>
                <c:pt idx="0">
                  <c:v>1199.379604694708</c:v>
                </c:pt>
                <c:pt idx="1">
                  <c:v>1231.788513532658</c:v>
                </c:pt>
                <c:pt idx="2">
                  <c:v>1256.9480824688005</c:v>
                </c:pt>
                <c:pt idx="3">
                  <c:v>1280.2116110375491</c:v>
                </c:pt>
                <c:pt idx="4">
                  <c:v>1297.5349160241026</c:v>
                </c:pt>
                <c:pt idx="5">
                  <c:v>1299.5102801009</c:v>
                </c:pt>
                <c:pt idx="6">
                  <c:v>1334.1391759637381</c:v>
                </c:pt>
                <c:pt idx="7">
                  <c:v>1339.0882446152978</c:v>
                </c:pt>
                <c:pt idx="8">
                  <c:v>1341.3565770382459</c:v>
                </c:pt>
                <c:pt idx="9">
                  <c:v>1353.5341525704598</c:v>
                </c:pt>
                <c:pt idx="10">
                  <c:v>1344.7230006549828</c:v>
                </c:pt>
                <c:pt idx="11">
                  <c:v>1333.3404312462999</c:v>
                </c:pt>
                <c:pt idx="12">
                  <c:v>1310.1406743168177</c:v>
                </c:pt>
                <c:pt idx="13">
                  <c:v>1300.904992142903</c:v>
                </c:pt>
                <c:pt idx="14">
                  <c:v>1286.0388004168342</c:v>
                </c:pt>
                <c:pt idx="15">
                  <c:v>1275.8311792965499</c:v>
                </c:pt>
                <c:pt idx="16">
                  <c:v>1258.8216493903028</c:v>
                </c:pt>
                <c:pt idx="17">
                  <c:v>1230.646071357894</c:v>
                </c:pt>
                <c:pt idx="18">
                  <c:v>1209.4992479465254</c:v>
                </c:pt>
                <c:pt idx="19">
                  <c:v>1201.5899122517728</c:v>
                </c:pt>
                <c:pt idx="20">
                  <c:v>1202.0352392019579</c:v>
                </c:pt>
                <c:pt idx="21">
                  <c:v>1177.9273662068579</c:v>
                </c:pt>
                <c:pt idx="22">
                  <c:v>1150.8167391971053</c:v>
                </c:pt>
                <c:pt idx="23">
                  <c:v>1116.1935927141574</c:v>
                </c:pt>
                <c:pt idx="24">
                  <c:v>1087.8548562582184</c:v>
                </c:pt>
                <c:pt idx="25">
                  <c:v>1057.9983234267352</c:v>
                </c:pt>
                <c:pt idx="26">
                  <c:v>1021.1589355768903</c:v>
                </c:pt>
                <c:pt idx="27">
                  <c:v>1006.0833532085607</c:v>
                </c:pt>
                <c:pt idx="28">
                  <c:v>976.52318734475318</c:v>
                </c:pt>
                <c:pt idx="29">
                  <c:v>951.56899805107025</c:v>
                </c:pt>
                <c:pt idx="30">
                  <c:v>951.45709728701388</c:v>
                </c:pt>
                <c:pt idx="31">
                  <c:v>952.2347353941982</c:v>
                </c:pt>
                <c:pt idx="32">
                  <c:v>952.77750571340948</c:v>
                </c:pt>
                <c:pt idx="33">
                  <c:v>945.41443040767933</c:v>
                </c:pt>
                <c:pt idx="34">
                  <c:v>946.64025844217838</c:v>
                </c:pt>
                <c:pt idx="35">
                  <c:v>935.77628321388352</c:v>
                </c:pt>
                <c:pt idx="36">
                  <c:v>904.74145142399357</c:v>
                </c:pt>
                <c:pt idx="37">
                  <c:v>894.43985839811603</c:v>
                </c:pt>
                <c:pt idx="38">
                  <c:v>861.57450049777378</c:v>
                </c:pt>
                <c:pt idx="39">
                  <c:v>870.13713788722646</c:v>
                </c:pt>
                <c:pt idx="40">
                  <c:v>863.74385517449332</c:v>
                </c:pt>
                <c:pt idx="41">
                  <c:v>848.9291478694214</c:v>
                </c:pt>
                <c:pt idx="42">
                  <c:v>839.97980488706651</c:v>
                </c:pt>
                <c:pt idx="43">
                  <c:v>827.21616874056417</c:v>
                </c:pt>
                <c:pt idx="44">
                  <c:v>795.29238421834509</c:v>
                </c:pt>
                <c:pt idx="45">
                  <c:v>786.57453449407251</c:v>
                </c:pt>
                <c:pt idx="46">
                  <c:v>777.10976558065806</c:v>
                </c:pt>
                <c:pt idx="47">
                  <c:v>759.8</c:v>
                </c:pt>
                <c:pt idx="48">
                  <c:v>773.3</c:v>
                </c:pt>
                <c:pt idx="49">
                  <c:v>786</c:v>
                </c:pt>
                <c:pt idx="50">
                  <c:v>784.9</c:v>
                </c:pt>
                <c:pt idx="51">
                  <c:v>780.5</c:v>
                </c:pt>
                <c:pt idx="52">
                  <c:v>790.7</c:v>
                </c:pt>
                <c:pt idx="53">
                  <c:v>790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5569-42DF-96D3-B302571C3ADE}"/>
            </c:ext>
          </c:extLst>
        </c:ser>
        <c:ser>
          <c:idx val="3"/>
          <c:order val="3"/>
          <c:tx>
            <c:strRef>
              <c:f>ICE!$F$4</c:f>
              <c:strCache>
                <c:ptCount val="1"/>
                <c:pt idx="0">
                  <c:v>SERVICIOS</c:v>
                </c:pt>
              </c:strCache>
            </c:strRef>
          </c:tx>
          <c:spPr>
            <a:ln w="2222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dLbls>
            <c:dLbl>
              <c:idx val="53"/>
              <c:layout>
                <c:manualLayout>
                  <c:x val="-1.5993846583071129E-2"/>
                  <c:y val="-4.069175557263440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00"/>
              <c:layout>
                <c:manualLayout>
                  <c:x val="-1.2302958910054721E-3"/>
                  <c:y val="-3.7978971867792116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ICE!$A$85:$B$138</c:f>
              <c:multiLvlStrCache>
                <c:ptCount val="54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agos</c:v>
                  </c:pt>
                  <c:pt idx="8">
                    <c:v>sept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agos</c:v>
                  </c:pt>
                  <c:pt idx="20">
                    <c:v>sept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agos</c:v>
                  </c:pt>
                  <c:pt idx="32">
                    <c:v>sept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dic</c:v>
                  </c:pt>
                  <c:pt idx="36">
                    <c:v>ene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abr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agos</c:v>
                  </c:pt>
                  <c:pt idx="44">
                    <c:v>sept</c:v>
                  </c:pt>
                  <c:pt idx="45">
                    <c:v>oct</c:v>
                  </c:pt>
                  <c:pt idx="46">
                    <c:v>nov</c:v>
                  </c:pt>
                  <c:pt idx="47">
                    <c:v>dic</c:v>
                  </c:pt>
                  <c:pt idx="48">
                    <c:v>ene</c:v>
                  </c:pt>
                  <c:pt idx="49">
                    <c:v>feb</c:v>
                  </c:pt>
                  <c:pt idx="50">
                    <c:v>mar</c:v>
                  </c:pt>
                  <c:pt idx="51">
                    <c:v>abr</c:v>
                  </c:pt>
                  <c:pt idx="52">
                    <c:v>may</c:v>
                  </c:pt>
                  <c:pt idx="53">
                    <c:v>jun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  <c:pt idx="48">
                    <c:v>2018</c:v>
                  </c:pt>
                </c:lvl>
              </c:multiLvlStrCache>
            </c:multiLvlStrRef>
          </c:cat>
          <c:val>
            <c:numRef>
              <c:f>ICE!$F$85:$F$138</c:f>
              <c:numCache>
                <c:formatCode>0</c:formatCode>
                <c:ptCount val="54"/>
                <c:pt idx="0">
                  <c:v>733.83688491956684</c:v>
                </c:pt>
                <c:pt idx="1">
                  <c:v>745.84899920729856</c:v>
                </c:pt>
                <c:pt idx="2">
                  <c:v>770.68951696764316</c:v>
                </c:pt>
                <c:pt idx="3">
                  <c:v>792.24416881976299</c:v>
                </c:pt>
                <c:pt idx="4">
                  <c:v>805.56298259352866</c:v>
                </c:pt>
                <c:pt idx="5">
                  <c:v>815.7590569602296</c:v>
                </c:pt>
                <c:pt idx="6">
                  <c:v>828.35037181502867</c:v>
                </c:pt>
                <c:pt idx="7">
                  <c:v>836.09329494524945</c:v>
                </c:pt>
                <c:pt idx="8">
                  <c:v>848.18750903217801</c:v>
                </c:pt>
                <c:pt idx="9">
                  <c:v>866.43080225661674</c:v>
                </c:pt>
                <c:pt idx="10">
                  <c:v>873.13306967510357</c:v>
                </c:pt>
                <c:pt idx="11">
                  <c:v>882.43948535475567</c:v>
                </c:pt>
                <c:pt idx="12">
                  <c:v>855.1520782807554</c:v>
                </c:pt>
                <c:pt idx="13">
                  <c:v>874.90904860030253</c:v>
                </c:pt>
                <c:pt idx="14">
                  <c:v>885.50745919089059</c:v>
                </c:pt>
                <c:pt idx="15">
                  <c:v>892.57381623879076</c:v>
                </c:pt>
                <c:pt idx="16">
                  <c:v>890.45002232220929</c:v>
                </c:pt>
                <c:pt idx="17">
                  <c:v>892.69853612478732</c:v>
                </c:pt>
                <c:pt idx="18">
                  <c:v>898.7229419816631</c:v>
                </c:pt>
                <c:pt idx="19">
                  <c:v>893.90917321916208</c:v>
                </c:pt>
                <c:pt idx="20">
                  <c:v>894.57521323623655</c:v>
                </c:pt>
                <c:pt idx="21">
                  <c:v>911.5978839856308</c:v>
                </c:pt>
                <c:pt idx="22">
                  <c:v>899.72985343793357</c:v>
                </c:pt>
                <c:pt idx="23">
                  <c:v>895.00126035864423</c:v>
                </c:pt>
                <c:pt idx="24">
                  <c:v>866.05797281749699</c:v>
                </c:pt>
                <c:pt idx="25">
                  <c:v>869.38856495297341</c:v>
                </c:pt>
                <c:pt idx="26">
                  <c:v>863.55561336111032</c:v>
                </c:pt>
                <c:pt idx="27">
                  <c:v>859.09523692169353</c:v>
                </c:pt>
                <c:pt idx="28">
                  <c:v>859.76538841610579</c:v>
                </c:pt>
                <c:pt idx="29">
                  <c:v>840.56025390406467</c:v>
                </c:pt>
                <c:pt idx="30">
                  <c:v>857.28280980038471</c:v>
                </c:pt>
                <c:pt idx="31">
                  <c:v>866.67934593509597</c:v>
                </c:pt>
                <c:pt idx="32">
                  <c:v>862.26088247984853</c:v>
                </c:pt>
                <c:pt idx="33">
                  <c:v>881.95198463773102</c:v>
                </c:pt>
                <c:pt idx="34">
                  <c:v>881.3086462664586</c:v>
                </c:pt>
                <c:pt idx="35">
                  <c:v>888.67369960694191</c:v>
                </c:pt>
                <c:pt idx="36">
                  <c:v>864.57740699451699</c:v>
                </c:pt>
                <c:pt idx="37">
                  <c:v>855.96835889529916</c:v>
                </c:pt>
                <c:pt idx="38">
                  <c:v>871.27989628742455</c:v>
                </c:pt>
                <c:pt idx="39">
                  <c:v>863.74822472556946</c:v>
                </c:pt>
                <c:pt idx="40">
                  <c:v>879.43179115536441</c:v>
                </c:pt>
                <c:pt idx="41">
                  <c:v>868.91990384865801</c:v>
                </c:pt>
                <c:pt idx="42">
                  <c:v>886.03326006752752</c:v>
                </c:pt>
                <c:pt idx="43">
                  <c:v>896.79415322394061</c:v>
                </c:pt>
                <c:pt idx="44">
                  <c:v>921.73026293769055</c:v>
                </c:pt>
                <c:pt idx="45">
                  <c:v>929.43135240358822</c:v>
                </c:pt>
                <c:pt idx="46">
                  <c:v>956.74666958086448</c:v>
                </c:pt>
                <c:pt idx="47">
                  <c:v>977.4</c:v>
                </c:pt>
                <c:pt idx="48">
                  <c:v>961.8</c:v>
                </c:pt>
                <c:pt idx="49">
                  <c:v>962.8</c:v>
                </c:pt>
                <c:pt idx="50">
                  <c:v>983.9</c:v>
                </c:pt>
                <c:pt idx="51">
                  <c:v>986.3</c:v>
                </c:pt>
                <c:pt idx="52">
                  <c:v>992.1</c:v>
                </c:pt>
                <c:pt idx="53">
                  <c:v>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9-5569-42DF-96D3-B302571C3ADE}"/>
            </c:ext>
          </c:extLst>
        </c:ser>
        <c:ser>
          <c:idx val="4"/>
          <c:order val="4"/>
          <c:tx>
            <c:strRef>
              <c:f>ICE!$G$4</c:f>
              <c:strCache>
                <c:ptCount val="1"/>
                <c:pt idx="0">
                  <c:v>GLOBAL</c:v>
                </c:pt>
              </c:strCache>
            </c:strRef>
          </c:tx>
          <c:spPr>
            <a:ln w="38100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53"/>
              <c:layout>
                <c:manualLayout>
                  <c:x val="-1.9684734256087581E-2"/>
                  <c:y val="-4.8830106687161354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00"/>
              <c:layout>
                <c:manualLayout>
                  <c:x val="-1.8044131287402799E-16"/>
                  <c:y val="-4.0691755572634346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ICE!$A$85:$B$138</c:f>
              <c:multiLvlStrCache>
                <c:ptCount val="54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agos</c:v>
                  </c:pt>
                  <c:pt idx="8">
                    <c:v>sept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agos</c:v>
                  </c:pt>
                  <c:pt idx="20">
                    <c:v>sept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agos</c:v>
                  </c:pt>
                  <c:pt idx="32">
                    <c:v>sept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dic</c:v>
                  </c:pt>
                  <c:pt idx="36">
                    <c:v>ene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abr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agos</c:v>
                  </c:pt>
                  <c:pt idx="44">
                    <c:v>sept</c:v>
                  </c:pt>
                  <c:pt idx="45">
                    <c:v>oct</c:v>
                  </c:pt>
                  <c:pt idx="46">
                    <c:v>nov</c:v>
                  </c:pt>
                  <c:pt idx="47">
                    <c:v>dic</c:v>
                  </c:pt>
                  <c:pt idx="48">
                    <c:v>ene</c:v>
                  </c:pt>
                  <c:pt idx="49">
                    <c:v>feb</c:v>
                  </c:pt>
                  <c:pt idx="50">
                    <c:v>mar</c:v>
                  </c:pt>
                  <c:pt idx="51">
                    <c:v>abr</c:v>
                  </c:pt>
                  <c:pt idx="52">
                    <c:v>may</c:v>
                  </c:pt>
                  <c:pt idx="53">
                    <c:v>jun</c:v>
                  </c:pt>
                </c:lvl>
                <c:lvl>
                  <c:pt idx="0">
                    <c:v>2014</c:v>
                  </c:pt>
                  <c:pt idx="12">
                    <c:v>2015</c:v>
                  </c:pt>
                  <c:pt idx="24">
                    <c:v>2016</c:v>
                  </c:pt>
                  <c:pt idx="36">
                    <c:v>2017</c:v>
                  </c:pt>
                  <c:pt idx="48">
                    <c:v>2018</c:v>
                  </c:pt>
                </c:lvl>
              </c:multiLvlStrCache>
            </c:multiLvlStrRef>
          </c:cat>
          <c:val>
            <c:numRef>
              <c:f>ICE!$G$85:$G$138</c:f>
              <c:numCache>
                <c:formatCode>0</c:formatCode>
                <c:ptCount val="54"/>
                <c:pt idx="0">
                  <c:v>1028.9260857198551</c:v>
                </c:pt>
                <c:pt idx="1">
                  <c:v>1041.5567323434602</c:v>
                </c:pt>
                <c:pt idx="2">
                  <c:v>1065.3825036357814</c:v>
                </c:pt>
                <c:pt idx="3">
                  <c:v>1089.1780173721097</c:v>
                </c:pt>
                <c:pt idx="4">
                  <c:v>1106.5900837870461</c:v>
                </c:pt>
                <c:pt idx="5">
                  <c:v>1113.9369970502028</c:v>
                </c:pt>
                <c:pt idx="6">
                  <c:v>1133.5319333196699</c:v>
                </c:pt>
                <c:pt idx="7">
                  <c:v>1142.336282510425</c:v>
                </c:pt>
                <c:pt idx="8">
                  <c:v>1156.2114924319599</c:v>
                </c:pt>
                <c:pt idx="9">
                  <c:v>1174.3089107189592</c:v>
                </c:pt>
                <c:pt idx="10">
                  <c:v>1179.0642017704592</c:v>
                </c:pt>
                <c:pt idx="11">
                  <c:v>1185.0858535723453</c:v>
                </c:pt>
                <c:pt idx="12">
                  <c:v>1164.5655776249241</c:v>
                </c:pt>
                <c:pt idx="13">
                  <c:v>1173.3781382551538</c:v>
                </c:pt>
                <c:pt idx="14">
                  <c:v>1186.5594594749357</c:v>
                </c:pt>
                <c:pt idx="15">
                  <c:v>1188.539768953628</c:v>
                </c:pt>
                <c:pt idx="16">
                  <c:v>1186.1729833756658</c:v>
                </c:pt>
                <c:pt idx="17">
                  <c:v>1184.5512861616987</c:v>
                </c:pt>
                <c:pt idx="18">
                  <c:v>1185.3577381594</c:v>
                </c:pt>
                <c:pt idx="19">
                  <c:v>1182.4145792540537</c:v>
                </c:pt>
                <c:pt idx="20">
                  <c:v>1186.1136328283258</c:v>
                </c:pt>
                <c:pt idx="21">
                  <c:v>1197.3177237841562</c:v>
                </c:pt>
                <c:pt idx="22">
                  <c:v>1186.1761741881403</c:v>
                </c:pt>
                <c:pt idx="23">
                  <c:v>1180.4670784088921</c:v>
                </c:pt>
                <c:pt idx="24">
                  <c:v>1155.6888315541148</c:v>
                </c:pt>
                <c:pt idx="25">
                  <c:v>1151.1225506277005</c:v>
                </c:pt>
                <c:pt idx="26">
                  <c:v>1152.0193308230848</c:v>
                </c:pt>
                <c:pt idx="27">
                  <c:v>1146.7759655979357</c:v>
                </c:pt>
                <c:pt idx="28">
                  <c:v>1151.7484415126116</c:v>
                </c:pt>
                <c:pt idx="29">
                  <c:v>1141.5568349797998</c:v>
                </c:pt>
                <c:pt idx="30">
                  <c:v>1153.5013605424056</c:v>
                </c:pt>
                <c:pt idx="31">
                  <c:v>1165.1038856760747</c:v>
                </c:pt>
                <c:pt idx="32">
                  <c:v>1168.3753581315934</c:v>
                </c:pt>
                <c:pt idx="33">
                  <c:v>1185.418397636545</c:v>
                </c:pt>
                <c:pt idx="34">
                  <c:v>1192.6097940298498</c:v>
                </c:pt>
                <c:pt idx="35">
                  <c:v>1200.020967975116</c:v>
                </c:pt>
                <c:pt idx="36">
                  <c:v>1177.5013444605902</c:v>
                </c:pt>
                <c:pt idx="37">
                  <c:v>1170.879250329682</c:v>
                </c:pt>
                <c:pt idx="38">
                  <c:v>1185.0531122856148</c:v>
                </c:pt>
                <c:pt idx="39">
                  <c:v>1183.0923245408667</c:v>
                </c:pt>
                <c:pt idx="40">
                  <c:v>1199.8363936002581</c:v>
                </c:pt>
                <c:pt idx="41">
                  <c:v>1198.2743369019818</c:v>
                </c:pt>
                <c:pt idx="42">
                  <c:v>1207.1157028359664</c:v>
                </c:pt>
                <c:pt idx="43">
                  <c:v>1219.5805127440601</c:v>
                </c:pt>
                <c:pt idx="44">
                  <c:v>1230.9574393828104</c:v>
                </c:pt>
                <c:pt idx="45">
                  <c:v>1243.2051529458361</c:v>
                </c:pt>
                <c:pt idx="46">
                  <c:v>1261.9861542178928</c:v>
                </c:pt>
                <c:pt idx="47">
                  <c:v>1274</c:v>
                </c:pt>
                <c:pt idx="48">
                  <c:v>1264.5999999999999</c:v>
                </c:pt>
                <c:pt idx="49">
                  <c:v>1264.4000000000001</c:v>
                </c:pt>
                <c:pt idx="50">
                  <c:v>1287.0999999999999</c:v>
                </c:pt>
                <c:pt idx="51">
                  <c:v>1295.3</c:v>
                </c:pt>
                <c:pt idx="52">
                  <c:v>1308.0999999999999</c:v>
                </c:pt>
                <c:pt idx="53">
                  <c:v>1311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F-5569-42DF-96D3-B302571C3ADE}"/>
            </c:ext>
          </c:extLst>
        </c:ser>
        <c:dLbls/>
        <c:marker val="1"/>
        <c:axId val="77347840"/>
        <c:axId val="77378304"/>
      </c:lineChart>
      <c:catAx>
        <c:axId val="7734784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vert="horz"/>
          <a:lstStyle/>
          <a:p>
            <a:pPr>
              <a:defRPr lang="es-ES"/>
            </a:pPr>
            <a:endParaRPr lang="es-EC"/>
          </a:p>
        </c:txPr>
        <c:crossAx val="77378304"/>
        <c:crosses val="autoZero"/>
        <c:auto val="1"/>
        <c:lblAlgn val="ctr"/>
        <c:lblOffset val="5"/>
        <c:tickLblSkip val="2"/>
      </c:catAx>
      <c:valAx>
        <c:axId val="77378304"/>
        <c:scaling>
          <c:orientation val="minMax"/>
          <c:max val="2100"/>
          <c:min val="100"/>
        </c:scaling>
        <c:axPos val="l"/>
        <c:numFmt formatCode="0" sourceLinked="1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773478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vert="horz"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1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clustered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s-ES"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Base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Ventas!$C$1:$M$1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2017*</c:v>
                </c:pt>
              </c:strCache>
            </c:strRef>
          </c:cat>
          <c:val>
            <c:numRef>
              <c:f>Ventas!$C$2:$M$2</c:f>
              <c:numCache>
                <c:formatCode>#,###,,</c:formatCode>
                <c:ptCount val="11"/>
                <c:pt idx="0">
                  <c:v>16708505344.11935</c:v>
                </c:pt>
                <c:pt idx="1">
                  <c:v>23916217469.556614</c:v>
                </c:pt>
                <c:pt idx="2">
                  <c:v>28342613357.58725</c:v>
                </c:pt>
                <c:pt idx="3">
                  <c:v>32505451875.333012</c:v>
                </c:pt>
                <c:pt idx="4">
                  <c:v>37200710587.025154</c:v>
                </c:pt>
                <c:pt idx="5">
                  <c:v>41092429579.001236</c:v>
                </c:pt>
                <c:pt idx="6">
                  <c:v>44759187303.615623</c:v>
                </c:pt>
                <c:pt idx="7">
                  <c:v>47827987229.241508</c:v>
                </c:pt>
                <c:pt idx="8">
                  <c:v>47016924212.228455</c:v>
                </c:pt>
                <c:pt idx="9">
                  <c:v>43408250160.305466</c:v>
                </c:pt>
                <c:pt idx="10">
                  <c:v>44701249717.799995</c:v>
                </c:pt>
              </c:numCache>
            </c:numRef>
          </c:val>
        </c:ser>
        <c:dLbls/>
        <c:gapWidth val="50"/>
        <c:axId val="78685312"/>
        <c:axId val="78686848"/>
      </c:barChart>
      <c:catAx>
        <c:axId val="7868531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8686848"/>
        <c:crosses val="autoZero"/>
        <c:auto val="1"/>
        <c:lblAlgn val="ctr"/>
        <c:lblOffset val="100"/>
      </c:catAx>
      <c:valAx>
        <c:axId val="78686848"/>
        <c:scaling>
          <c:orientation val="minMax"/>
        </c:scaling>
        <c:delete val="1"/>
        <c:axPos val="l"/>
        <c:numFmt formatCode="#,###,," sourceLinked="1"/>
        <c:majorTickMark val="none"/>
        <c:tickLblPos val="nextTo"/>
        <c:crossAx val="7868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view3D>
      <c:depthPercent val="100"/>
      <c:rAngAx val="1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2436296251983395E-2"/>
          <c:y val="2.8821910098334912E-2"/>
          <c:w val="0.97512740749603333"/>
          <c:h val="0.71439519123966833"/>
        </c:manualLayout>
      </c:layout>
      <c:bar3DChart>
        <c:barDir val="col"/>
        <c:grouping val="clustered"/>
        <c:ser>
          <c:idx val="0"/>
          <c:order val="0"/>
          <c:tx>
            <c:strRef>
              <c:f>BalanzaComercial!$B$1</c:f>
              <c:strCache>
                <c:ptCount val="1"/>
                <c:pt idx="0">
                  <c:v>Exportaciones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dLbls>
            <c:dLbl>
              <c:idx val="0"/>
              <c:layout>
                <c:manualLayout>
                  <c:x val="1.4277927452504264E-4"/>
                  <c:y val="0.16166265078635123"/>
                </c:manualLayout>
              </c:layout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C5D3-4B99-8DF6-3AC4A9A30CA1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3.3069242306410208E-3"/>
                  <c:y val="0.15459024507288724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2.2046161537606938E-3"/>
                  <c:y val="0.14410955049167459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1023080768803469E-3"/>
                  <c:y val="0.1493498977822809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0.15983059236349356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1.1023080768803469E-3"/>
                  <c:y val="0.16769111329940314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2.2046161537606938E-3"/>
                  <c:y val="0.12314816132924916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1.1023080768803469E-3"/>
                  <c:y val="0.1598305923634937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BalanzaComercial!$A$2:$A$9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Ene-Jun 2017</c:v>
                </c:pt>
                <c:pt idx="7">
                  <c:v>Ene-Jun 2018</c:v>
                </c:pt>
              </c:strCache>
            </c:strRef>
          </c:cat>
          <c:val>
            <c:numRef>
              <c:f>BalanzaComercial!$B$2:$B$9</c:f>
              <c:numCache>
                <c:formatCode>General</c:formatCode>
                <c:ptCount val="8"/>
                <c:pt idx="0">
                  <c:v>23765</c:v>
                </c:pt>
                <c:pt idx="1">
                  <c:v>24751</c:v>
                </c:pt>
                <c:pt idx="2">
                  <c:v>25724</c:v>
                </c:pt>
                <c:pt idx="3">
                  <c:v>18331</c:v>
                </c:pt>
                <c:pt idx="4">
                  <c:v>16798</c:v>
                </c:pt>
                <c:pt idx="5">
                  <c:v>19122</c:v>
                </c:pt>
                <c:pt idx="6" formatCode="0">
                  <c:v>9417.6</c:v>
                </c:pt>
                <c:pt idx="7" formatCode="0">
                  <c:v>10671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5D3-4B99-8DF6-3AC4A9A30CA1}"/>
            </c:ext>
          </c:extLst>
        </c:ser>
        <c:ser>
          <c:idx val="1"/>
          <c:order val="1"/>
          <c:tx>
            <c:strRef>
              <c:f>BalanzaComercial!$C$1</c:f>
              <c:strCache>
                <c:ptCount val="1"/>
                <c:pt idx="0">
                  <c:v>Importaciones 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  <a:sp3d/>
          </c:spPr>
          <c:dLbls>
            <c:dLbl>
              <c:idx val="0"/>
              <c:layout>
                <c:manualLayout>
                  <c:x val="0"/>
                  <c:y val="0.15721041871819044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1.1023080768803469E-3"/>
                  <c:y val="0.1598305923634936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2.2046161537606535E-3"/>
                  <c:y val="0.14672972413697774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"/>
                  <c:y val="0.14934989778228094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4130374402844127E-4"/>
                  <c:y val="0.16245076600879677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1.1023080768802665E-3"/>
                  <c:y val="0.15721041871819044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2.2046161537606938E-3"/>
                  <c:y val="0.12576833497455234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1.1023080768803469E-3"/>
                  <c:y val="0.15721041871819044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BalanzaComercial!$A$2:$A$9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Ene-Jun 2017</c:v>
                </c:pt>
                <c:pt idx="7">
                  <c:v>Ene-Jun 2018</c:v>
                </c:pt>
              </c:strCache>
            </c:strRef>
          </c:cat>
          <c:val>
            <c:numRef>
              <c:f>BalanzaComercial!$C$2:$C$9</c:f>
              <c:numCache>
                <c:formatCode>General</c:formatCode>
                <c:ptCount val="8"/>
                <c:pt idx="0">
                  <c:v>24182</c:v>
                </c:pt>
                <c:pt idx="1">
                  <c:v>25764</c:v>
                </c:pt>
                <c:pt idx="2">
                  <c:v>26421</c:v>
                </c:pt>
                <c:pt idx="3">
                  <c:v>20447</c:v>
                </c:pt>
                <c:pt idx="4">
                  <c:v>15545</c:v>
                </c:pt>
                <c:pt idx="5">
                  <c:v>19031</c:v>
                </c:pt>
                <c:pt idx="6" formatCode="0">
                  <c:v>8802.7000000000007</c:v>
                </c:pt>
                <c:pt idx="7" formatCode="0">
                  <c:v>10520.8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5D3-4B99-8DF6-3AC4A9A30CA1}"/>
            </c:ext>
          </c:extLst>
        </c:ser>
        <c:ser>
          <c:idx val="2"/>
          <c:order val="2"/>
          <c:tx>
            <c:strRef>
              <c:f>BalanzaComercial!$D$1</c:f>
              <c:strCache>
                <c:ptCount val="1"/>
                <c:pt idx="0">
                  <c:v>Balanza comercial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dLbls>
            <c:dLbl>
              <c:idx val="3"/>
              <c:layout>
                <c:manualLayout>
                  <c:x val="9.0445790923515609E-3"/>
                  <c:y val="-1.0439432004120343E-3"/>
                </c:manualLayout>
              </c:layout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C5D3-4B99-8DF6-3AC4A9A30CA1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2277455282746361E-2"/>
                  <c:y val="-8.4712070768621691E-3"/>
                </c:manualLayout>
              </c:layout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C5D3-4B99-8DF6-3AC4A9A30CA1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7.1721019601809792E-3"/>
                  <c:y val="-7.8605209359095228E-3"/>
                </c:manualLayout>
              </c:layout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C5D3-4B99-8DF6-3AC4A9A30CA1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9.2214580324408418E-3"/>
                  <c:y val="-1.17020668631178E-2"/>
                </c:manualLayout>
              </c:layout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C5D3-4B99-8DF6-3AC4A9A30CA1}"/>
                </c:ex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4.9109883364027006E-3"/>
                  <c:y val="0"/>
                </c:manualLayout>
              </c:layout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5D3-4B99-8DF6-3AC4A9A30CA1}"/>
                </c:ext>
                <c:ext xmlns:c15="http://schemas.microsoft.com/office/drawing/2012/chart" uri="{CE6537A1-D6FC-4f65-9D91-7224C49458BB}"/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BalanzaComercial!$A$2:$A$9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Ene-Jun 2017</c:v>
                </c:pt>
                <c:pt idx="7">
                  <c:v>Ene-Jun 2018</c:v>
                </c:pt>
              </c:strCache>
            </c:strRef>
          </c:cat>
          <c:val>
            <c:numRef>
              <c:f>BalanzaComercial!$D$2:$D$9</c:f>
              <c:numCache>
                <c:formatCode>General</c:formatCode>
                <c:ptCount val="8"/>
                <c:pt idx="0">
                  <c:v>-417</c:v>
                </c:pt>
                <c:pt idx="1">
                  <c:v>-1013</c:v>
                </c:pt>
                <c:pt idx="2">
                  <c:v>-697</c:v>
                </c:pt>
                <c:pt idx="3">
                  <c:v>-2116</c:v>
                </c:pt>
                <c:pt idx="4">
                  <c:v>1253</c:v>
                </c:pt>
                <c:pt idx="5">
                  <c:v>91</c:v>
                </c:pt>
                <c:pt idx="6" formatCode="0">
                  <c:v>614.89999999999952</c:v>
                </c:pt>
                <c:pt idx="7" formatCode="0">
                  <c:v>150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5D3-4B99-8DF6-3AC4A9A30CA1}"/>
            </c:ext>
          </c:extLst>
        </c:ser>
        <c:dLbls/>
        <c:shape val="box"/>
        <c:axId val="80612352"/>
        <c:axId val="81605376"/>
        <c:axId val="0"/>
      </c:bar3DChart>
      <c:catAx>
        <c:axId val="80612352"/>
        <c:scaling>
          <c:orientation val="minMax"/>
        </c:scaling>
        <c:axPos val="b"/>
        <c:numFmt formatCode="General" sourceLinked="1"/>
        <c:maj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605376"/>
        <c:crosses val="autoZero"/>
        <c:auto val="1"/>
        <c:lblAlgn val="ctr"/>
        <c:lblOffset val="100"/>
      </c:catAx>
      <c:valAx>
        <c:axId val="81605376"/>
        <c:scaling>
          <c:orientation val="minMax"/>
          <c:min val="-80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tickLblPos val="nextTo"/>
        <c:crossAx val="8061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036138345739371"/>
          <c:y val="0.92003687149818925"/>
          <c:w val="0.5392772330852128"/>
          <c:h val="6.9890682233751347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s-EC"/>
    </a:p>
  </c:txPr>
  <c:externalData r:id="rId2"/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023261725128187E-2"/>
          <c:y val="3.7037128806094118E-2"/>
          <c:w val="0.96528127734033253"/>
          <c:h val="0.8209102508019831"/>
        </c:manualLayout>
      </c:layout>
      <c:barChart>
        <c:barDir val="col"/>
        <c:grouping val="stacked"/>
        <c:ser>
          <c:idx val="1"/>
          <c:order val="0"/>
          <c:tx>
            <c:strRef>
              <c:f>'Balanza comercial - Export'!$B$8</c:f>
              <c:strCache>
                <c:ptCount val="1"/>
                <c:pt idx="0">
                  <c:v>No tradicionales</c:v>
                </c:pt>
              </c:strCache>
            </c:strRef>
          </c:tx>
          <c:spPr>
            <a:solidFill>
              <a:srgbClr val="9E413E"/>
            </a:solidFill>
            <a:ln>
              <a:noFill/>
            </a:ln>
            <a:effectLst/>
          </c:spPr>
          <c:dPt>
            <c:idx val="5"/>
            <c:extLst xmlns:c16r2="http://schemas.microsoft.com/office/drawing/2015/06/chart">
              <c:ext xmlns:c16="http://schemas.microsoft.com/office/drawing/2014/chart" uri="{C3380CC4-5D6E-409C-BE32-E72D297353CC}">
                <c16:uniqueId val="{00000000-8436-4165-B333-4C1A057AF5D3}"/>
              </c:ext>
            </c:extLst>
          </c:dPt>
          <c:dPt>
            <c:idx val="6"/>
            <c:spPr>
              <a:solidFill>
                <a:srgbClr val="C0504D"/>
              </a:solidFill>
              <a:ln>
                <a:noFill/>
              </a:ln>
              <a:effectLst/>
            </c:spPr>
          </c:dPt>
          <c:dPt>
            <c:idx val="7"/>
            <c:spPr>
              <a:solidFill>
                <a:srgbClr val="C0504D"/>
              </a:solidFill>
              <a:ln>
                <a:noFill/>
              </a:ln>
              <a:effectLst/>
            </c:spPr>
          </c:dPt>
          <c:dLbls>
            <c:numFmt formatCode="#,###,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'Balanza comercial - Export'!$A$9:$A$16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2017 
ene-jun</c:v>
                </c:pt>
                <c:pt idx="7">
                  <c:v>2018 
ene-jun</c:v>
                </c:pt>
              </c:strCache>
            </c:strRef>
          </c:cat>
          <c:val>
            <c:numRef>
              <c:f>'Balanza comercial - Export'!$B$9:$B$16</c:f>
              <c:numCache>
                <c:formatCode>#,###.0,</c:formatCode>
                <c:ptCount val="8"/>
                <c:pt idx="0">
                  <c:v>5576188.9500000002</c:v>
                </c:pt>
                <c:pt idx="1">
                  <c:v>5513253.3280349998</c:v>
                </c:pt>
                <c:pt idx="2">
                  <c:v>6172999.7713680016</c:v>
                </c:pt>
                <c:pt idx="3">
                  <c:v>5365845.9011630006</c:v>
                </c:pt>
                <c:pt idx="4">
                  <c:v>4881228.7391829994</c:v>
                </c:pt>
                <c:pt idx="5">
                  <c:v>5085581.1762509998</c:v>
                </c:pt>
                <c:pt idx="6">
                  <c:v>2539057.7030310002</c:v>
                </c:pt>
                <c:pt idx="7">
                  <c:v>2654117.6231509997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ED7-486C-8DBE-A6DE32A0FE9B}"/>
            </c:ext>
          </c:extLst>
        </c:ser>
        <c:ser>
          <c:idx val="0"/>
          <c:order val="1"/>
          <c:tx>
            <c:strRef>
              <c:f>'Balanza comercial - Export'!$C$8</c:f>
              <c:strCache>
                <c:ptCount val="1"/>
                <c:pt idx="0">
                  <c:v>Tracionales</c:v>
                </c:pt>
              </c:strCache>
            </c:strRef>
          </c:tx>
          <c:spPr>
            <a:solidFill>
              <a:srgbClr val="E6AAB8"/>
            </a:solidFill>
            <a:ln>
              <a:noFill/>
            </a:ln>
            <a:effectLst/>
          </c:spPr>
          <c:dPt>
            <c:idx val="5"/>
            <c:extLst xmlns:c16r2="http://schemas.microsoft.com/office/drawing/2015/06/chart">
              <c:ext xmlns:c16="http://schemas.microsoft.com/office/drawing/2014/chart" uri="{C3380CC4-5D6E-409C-BE32-E72D297353CC}">
                <c16:uniqueId val="{00000011-8436-4165-B333-4C1A057AF5D3}"/>
              </c:ext>
            </c:extLst>
          </c:dPt>
          <c:dPt>
            <c:idx val="6"/>
            <c:spPr>
              <a:solidFill>
                <a:srgbClr val="FFCCCC"/>
              </a:solidFill>
              <a:ln>
                <a:noFill/>
              </a:ln>
              <a:effectLst/>
            </c:spPr>
          </c:dPt>
          <c:dPt>
            <c:idx val="7"/>
            <c:spPr>
              <a:solidFill>
                <a:srgbClr val="FFCCCC"/>
              </a:solidFill>
              <a:ln>
                <a:noFill/>
              </a:ln>
              <a:effectLst/>
            </c:spPr>
          </c:dPt>
          <c:dLbls>
            <c:dLbl>
              <c:idx val="6"/>
              <c:layout>
                <c:manualLayout>
                  <c:x val="-9.1551168776773116E-17"/>
                  <c:y val="-1.851851851851852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1.8310233755354611E-16"/>
                  <c:y val="-1.3888888888888892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numFmt formatCode="#,###,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'Balanza comercial - Export'!$A$9:$A$16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2017 
ene-jun</c:v>
                </c:pt>
                <c:pt idx="7">
                  <c:v>2018 
ene-jun</c:v>
                </c:pt>
              </c:strCache>
            </c:strRef>
          </c:cat>
          <c:val>
            <c:numRef>
              <c:f>'Balanza comercial - Export'!$C$9:$C$16</c:f>
              <c:numCache>
                <c:formatCode>#,###.0,</c:formatCode>
                <c:ptCount val="8"/>
                <c:pt idx="0">
                  <c:v>4396615.5</c:v>
                </c:pt>
                <c:pt idx="1">
                  <c:v>5130280.3708769996</c:v>
                </c:pt>
                <c:pt idx="2">
                  <c:v>6275581.5270809997</c:v>
                </c:pt>
                <c:pt idx="3">
                  <c:v>6304442.3357169991</c:v>
                </c:pt>
                <c:pt idx="4">
                  <c:v>6457268.2573900009</c:v>
                </c:pt>
                <c:pt idx="5">
                  <c:v>7123278.316101999</c:v>
                </c:pt>
                <c:pt idx="6">
                  <c:v>3593646.1165789999</c:v>
                </c:pt>
                <c:pt idx="7">
                  <c:v>3739381.805677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ED7-486C-8DBE-A6DE32A0FE9B}"/>
            </c:ext>
          </c:extLst>
        </c:ser>
        <c:dLbls/>
        <c:gapWidth val="50"/>
        <c:overlap val="100"/>
        <c:axId val="82713600"/>
        <c:axId val="82731776"/>
      </c:barChart>
      <c:scatterChart>
        <c:scatterStyle val="lineMarker"/>
        <c:ser>
          <c:idx val="2"/>
          <c:order val="2"/>
          <c:tx>
            <c:strRef>
              <c:f>'Balanza comercial - Export'!$D$8</c:f>
              <c:strCache>
                <c:ptCount val="1"/>
                <c:pt idx="0">
                  <c:v>No petroleras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dLbl>
              <c:idx val="2"/>
              <c:layout>
                <c:manualLayout>
                  <c:x val="-3.8860686354714839E-2"/>
                  <c:y val="-6.7639503099187884E-2"/>
                </c:manualLayout>
              </c:layout>
              <c:dLblPos val="r"/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ED7-486C-8DBE-A6DE32A0FE9B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8.0921143441974527E-2"/>
                  <c:y val="-6.0044163675178938E-2"/>
                </c:manualLayout>
              </c:layout>
              <c:dLblPos val="r"/>
              <c:showLegendKey val="1"/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3ED7-486C-8DBE-A6DE32A0FE9B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4.4017958578079129E-2"/>
                  <c:y val="-2.8576473071850489E-2"/>
                </c:manualLayout>
              </c:layout>
              <c:dLblPos val="r"/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ED7-486C-8DBE-A6DE32A0FE9B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4.3357240609629234E-2"/>
                  <c:y val="-3.1542190383498502E-2"/>
                </c:manualLayout>
              </c:layout>
              <c:dLblPos val="r"/>
              <c:showVal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ED7-486C-8DBE-A6DE32A0FE9B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3.6128602198321945E-2"/>
                  <c:y val="-6.1376996269712422E-2"/>
                </c:manualLayout>
              </c:layout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2.6462001533879852E-2"/>
                  <c:y val="-6.7181358573350045E-2"/>
                </c:manualLayout>
              </c:layout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numFmt formatCode="#,###," sourceLinked="0"/>
            <c:spPr>
              <a:noFill/>
              <a:ln>
                <a:solidFill>
                  <a:srgbClr val="C00000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strRef>
              <c:f>'Balanza comercial - Export'!$A$9:$A$16</c:f>
              <c:strCach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2017 
ene-jun</c:v>
                </c:pt>
                <c:pt idx="7">
                  <c:v>2018 
ene-jun</c:v>
                </c:pt>
              </c:strCache>
            </c:strRef>
          </c:xVal>
          <c:yVal>
            <c:numRef>
              <c:f>'Balanza comercial - Export'!$D$9:$D$16</c:f>
              <c:numCache>
                <c:formatCode>#,###.0,</c:formatCode>
                <c:ptCount val="8"/>
                <c:pt idx="0">
                  <c:v>9972804.4499999974</c:v>
                </c:pt>
                <c:pt idx="1">
                  <c:v>10643533.698912002</c:v>
                </c:pt>
                <c:pt idx="2">
                  <c:v>12448579.956459003</c:v>
                </c:pt>
                <c:pt idx="3">
                  <c:v>11670288.236880001</c:v>
                </c:pt>
                <c:pt idx="4">
                  <c:v>11338497.018773003</c:v>
                </c:pt>
                <c:pt idx="5">
                  <c:v>12208858.002042999</c:v>
                </c:pt>
                <c:pt idx="6">
                  <c:v>6132703.8196099997</c:v>
                </c:pt>
                <c:pt idx="7">
                  <c:v>6393499.428828001</c:v>
                </c:pt>
              </c:numCache>
            </c:numRef>
          </c:yVal>
          <c:extLst xmlns:c16r2="http://schemas.microsoft.com/office/drawing/2015/06/chart">
            <c:ext xmlns:c16="http://schemas.microsoft.com/office/drawing/2014/chart" uri="{C3380CC4-5D6E-409C-BE32-E72D297353CC}">
              <c16:uniqueId val="{00000002-3ED7-486C-8DBE-A6DE32A0FE9B}"/>
            </c:ext>
          </c:extLst>
        </c:ser>
        <c:dLbls/>
        <c:axId val="82751488"/>
        <c:axId val="82733312"/>
      </c:scatterChart>
      <c:catAx>
        <c:axId val="82713600"/>
        <c:scaling>
          <c:orientation val="minMax"/>
        </c:scaling>
        <c:axPos val="b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C"/>
          </a:p>
        </c:txPr>
        <c:crossAx val="82731776"/>
        <c:crosses val="autoZero"/>
        <c:auto val="1"/>
        <c:lblAlgn val="ctr"/>
        <c:lblOffset val="100"/>
      </c:catAx>
      <c:valAx>
        <c:axId val="82731776"/>
        <c:scaling>
          <c:orientation val="minMax"/>
          <c:max val="14500000"/>
          <c:min val="0"/>
        </c:scaling>
        <c:delete val="1"/>
        <c:axPos val="l"/>
        <c:numFmt formatCode="#,###.0," sourceLinked="1"/>
        <c:tickLblPos val="nextTo"/>
        <c:crossAx val="82713600"/>
        <c:crosses val="autoZero"/>
        <c:crossBetween val="between"/>
      </c:valAx>
      <c:valAx>
        <c:axId val="82733312"/>
        <c:scaling>
          <c:orientation val="minMax"/>
        </c:scaling>
        <c:delete val="1"/>
        <c:axPos val="r"/>
        <c:numFmt formatCode="#,###.0," sourceLinked="1"/>
        <c:tickLblPos val="nextTo"/>
        <c:crossAx val="82751488"/>
        <c:crosses val="max"/>
        <c:crossBetween val="midCat"/>
      </c:valAx>
      <c:valAx>
        <c:axId val="82751488"/>
        <c:scaling>
          <c:orientation val="minMax"/>
        </c:scaling>
        <c:delete val="1"/>
        <c:axPos val="b"/>
        <c:numFmt formatCode="General" sourceLinked="1"/>
        <c:tickLblPos val="nextTo"/>
        <c:crossAx val="82733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7540175174732372"/>
          <c:y val="5.7815689705453506E-4"/>
          <c:w val="0.23200000000000001"/>
          <c:h val="0.20356131927370388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solidFill>
        <a:sysClr val="window" lastClr="FFFFFF"/>
      </a:solidFill>
      <a:round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s-EC"/>
    </a:p>
  </c:txPr>
  <c:externalData r:id="rId2"/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7692357853958288E-2"/>
          <c:y val="3.6851763997464038E-2"/>
          <c:w val="0.92025756627455468"/>
          <c:h val="0.65602648855648948"/>
        </c:manualLayout>
      </c:layout>
      <c:barChart>
        <c:barDir val="col"/>
        <c:grouping val="clustered"/>
        <c:ser>
          <c:idx val="1"/>
          <c:order val="0"/>
          <c:tx>
            <c:strRef>
              <c:f>'SPNF(USD)_anual'!$A$44</c:f>
              <c:strCache>
                <c:ptCount val="1"/>
                <c:pt idx="0">
                  <c:v> Petroleros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strRef>
              <c:f>'SPNF(USD)_anual'!$I$42:$O$42</c:f>
              <c:strCache>
                <c:ptCount val="7"/>
                <c:pt idx="0">
                  <c:v>2013 </c:v>
                </c:pt>
                <c:pt idx="1">
                  <c:v>2014 </c:v>
                </c:pt>
                <c:pt idx="2">
                  <c:v>2015 </c:v>
                </c:pt>
                <c:pt idx="3">
                  <c:v>2016 </c:v>
                </c:pt>
                <c:pt idx="4">
                  <c:v>2017 </c:v>
                </c:pt>
                <c:pt idx="5">
                  <c:v>2017 
Ene-May</c:v>
                </c:pt>
                <c:pt idx="6">
                  <c:v>2018 
Ene-May</c:v>
                </c:pt>
              </c:strCache>
            </c:strRef>
          </c:cat>
          <c:val>
            <c:numRef>
              <c:f>'SPNF(USD)_anual'!$I$44:$O$44</c:f>
              <c:numCache>
                <c:formatCode>_ * #,##0.0_ ;_ * \-#,##0.0_ ;_ * "-"??_ ;_ @_ </c:formatCode>
                <c:ptCount val="7"/>
                <c:pt idx="0">
                  <c:v>12.018741853575913</c:v>
                </c:pt>
                <c:pt idx="1">
                  <c:v>10.720747746433123</c:v>
                </c:pt>
                <c:pt idx="2">
                  <c:v>6.3915611059802275</c:v>
                </c:pt>
                <c:pt idx="3">
                  <c:v>5.4053195095172093</c:v>
                </c:pt>
                <c:pt idx="4">
                  <c:v>5.5993993886066162</c:v>
                </c:pt>
                <c:pt idx="5" formatCode="#,##0.0">
                  <c:v>2.1813699823968089</c:v>
                </c:pt>
                <c:pt idx="6" formatCode="#,##0.0">
                  <c:v>2.5427193851919507</c:v>
                </c:pt>
              </c:numCache>
            </c:numRef>
          </c:val>
        </c:ser>
        <c:ser>
          <c:idx val="2"/>
          <c:order val="1"/>
          <c:tx>
            <c:strRef>
              <c:f>'SPNF(USD)_anual'!$A$45</c:f>
              <c:strCache>
                <c:ptCount val="1"/>
                <c:pt idx="0">
                  <c:v> No Petroleros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cat>
            <c:strRef>
              <c:f>'SPNF(USD)_anual'!$I$42:$O$42</c:f>
              <c:strCache>
                <c:ptCount val="7"/>
                <c:pt idx="0">
                  <c:v>2013 </c:v>
                </c:pt>
                <c:pt idx="1">
                  <c:v>2014 </c:v>
                </c:pt>
                <c:pt idx="2">
                  <c:v>2015 </c:v>
                </c:pt>
                <c:pt idx="3">
                  <c:v>2016 </c:v>
                </c:pt>
                <c:pt idx="4">
                  <c:v>2017 </c:v>
                </c:pt>
                <c:pt idx="5">
                  <c:v>2017 
Ene-May</c:v>
                </c:pt>
                <c:pt idx="6">
                  <c:v>2018 
Ene-May</c:v>
                </c:pt>
              </c:strCache>
            </c:strRef>
          </c:cat>
          <c:val>
            <c:numRef>
              <c:f>'SPNF(USD)_anual'!$I$45:$O$45</c:f>
              <c:numCache>
                <c:formatCode>_ * #,##0.0_ ;_ * \-#,##0.0_ ;_ * "-"??_ ;_ @_ </c:formatCode>
                <c:ptCount val="7"/>
                <c:pt idx="0">
                  <c:v>23.788971884204511</c:v>
                </c:pt>
                <c:pt idx="1">
                  <c:v>23.532931721254894</c:v>
                </c:pt>
                <c:pt idx="2">
                  <c:v>26.122668622787749</c:v>
                </c:pt>
                <c:pt idx="3">
                  <c:v>24.309426301337918</c:v>
                </c:pt>
                <c:pt idx="4">
                  <c:v>24.385129252037437</c:v>
                </c:pt>
                <c:pt idx="5" formatCode="#,##0.0">
                  <c:v>10.788832141022056</c:v>
                </c:pt>
                <c:pt idx="6" formatCode="#,##0.0">
                  <c:v>11.519371536635219</c:v>
                </c:pt>
              </c:numCache>
            </c:numRef>
          </c:val>
        </c:ser>
        <c:ser>
          <c:idx val="9"/>
          <c:order val="2"/>
          <c:tx>
            <c:strRef>
              <c:f>'SPNF(USD)_anual'!$A$52</c:f>
              <c:strCache>
                <c:ptCount val="1"/>
                <c:pt idx="0">
                  <c:v> Superávit Operacional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cat>
            <c:strRef>
              <c:f>'SPNF(USD)_anual'!$I$42:$O$42</c:f>
              <c:strCache>
                <c:ptCount val="7"/>
                <c:pt idx="0">
                  <c:v>2013 </c:v>
                </c:pt>
                <c:pt idx="1">
                  <c:v>2014 </c:v>
                </c:pt>
                <c:pt idx="2">
                  <c:v>2015 </c:v>
                </c:pt>
                <c:pt idx="3">
                  <c:v>2016 </c:v>
                </c:pt>
                <c:pt idx="4">
                  <c:v>2017 </c:v>
                </c:pt>
                <c:pt idx="5">
                  <c:v>2017 
Ene-May</c:v>
                </c:pt>
                <c:pt idx="6">
                  <c:v>2018 
Ene-May</c:v>
                </c:pt>
              </c:strCache>
            </c:strRef>
          </c:cat>
          <c:val>
            <c:numRef>
              <c:f>'SPNF(USD)_anual'!$I$52:$O$52</c:f>
              <c:numCache>
                <c:formatCode>_ * #,##0.0_ ;_ * \-#,##0.0_ ;_ * "-"??_ ;_ @_ </c:formatCode>
                <c:ptCount val="7"/>
                <c:pt idx="0">
                  <c:v>3.3596239432157105</c:v>
                </c:pt>
                <c:pt idx="1">
                  <c:v>4.1159829619481698</c:v>
                </c:pt>
                <c:pt idx="2">
                  <c:v>1.3069499024149882</c:v>
                </c:pt>
                <c:pt idx="3">
                  <c:v>0.61823769120273186</c:v>
                </c:pt>
                <c:pt idx="4">
                  <c:v>1.573863359939123</c:v>
                </c:pt>
                <c:pt idx="5" formatCode="#,##0.0">
                  <c:v>0.7795895276603988</c:v>
                </c:pt>
                <c:pt idx="6" formatCode="#,##0.0">
                  <c:v>1.4606212149167184</c:v>
                </c:pt>
              </c:numCache>
            </c:numRef>
          </c:val>
        </c:ser>
        <c:ser>
          <c:idx val="11"/>
          <c:order val="3"/>
          <c:tx>
            <c:strRef>
              <c:f>'SPNF(USD)_anual'!$A$54</c:f>
              <c:strCache>
                <c:ptCount val="1"/>
                <c:pt idx="0">
                  <c:v>  Gastos Corrientes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'SPNF(USD)_anual'!$I$42:$O$42</c:f>
              <c:strCache>
                <c:ptCount val="7"/>
                <c:pt idx="0">
                  <c:v>2013 </c:v>
                </c:pt>
                <c:pt idx="1">
                  <c:v>2014 </c:v>
                </c:pt>
                <c:pt idx="2">
                  <c:v>2015 </c:v>
                </c:pt>
                <c:pt idx="3">
                  <c:v>2016 </c:v>
                </c:pt>
                <c:pt idx="4">
                  <c:v>2017 </c:v>
                </c:pt>
                <c:pt idx="5">
                  <c:v>2017 
Ene-May</c:v>
                </c:pt>
                <c:pt idx="6">
                  <c:v>2018 
Ene-May</c:v>
                </c:pt>
              </c:strCache>
            </c:strRef>
          </c:cat>
          <c:val>
            <c:numRef>
              <c:f>'SPNF(USD)_anual'!$I$54:$O$54</c:f>
              <c:numCache>
                <c:formatCode>_ * #,##0.0_ ;_ * \-#,##0.0_ ;_ * "-"??_ ;_ @_ </c:formatCode>
                <c:ptCount val="7"/>
                <c:pt idx="0">
                  <c:v>28.357769249546937</c:v>
                </c:pt>
                <c:pt idx="1">
                  <c:v>28.499847402173078</c:v>
                </c:pt>
                <c:pt idx="2">
                  <c:v>27.67965425416341</c:v>
                </c:pt>
                <c:pt idx="3">
                  <c:v>26.620285543922027</c:v>
                </c:pt>
                <c:pt idx="4">
                  <c:v>27.23708718385635</c:v>
                </c:pt>
                <c:pt idx="5" formatCode="#,##0.0">
                  <c:v>10.643498918666149</c:v>
                </c:pt>
                <c:pt idx="6" formatCode="#,##0.0">
                  <c:v>11.365711022535036</c:v>
                </c:pt>
              </c:numCache>
            </c:numRef>
          </c:val>
        </c:ser>
        <c:ser>
          <c:idx val="17"/>
          <c:order val="4"/>
          <c:tx>
            <c:strRef>
              <c:f>'SPNF(USD)_anual'!$A$60</c:f>
              <c:strCache>
                <c:ptCount val="1"/>
                <c:pt idx="0">
                  <c:v>  Gastos de Capital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cat>
            <c:strRef>
              <c:f>'SPNF(USD)_anual'!$I$42:$O$42</c:f>
              <c:strCache>
                <c:ptCount val="7"/>
                <c:pt idx="0">
                  <c:v>2013 </c:v>
                </c:pt>
                <c:pt idx="1">
                  <c:v>2014 </c:v>
                </c:pt>
                <c:pt idx="2">
                  <c:v>2015 </c:v>
                </c:pt>
                <c:pt idx="3">
                  <c:v>2016 </c:v>
                </c:pt>
                <c:pt idx="4">
                  <c:v>2017 </c:v>
                </c:pt>
                <c:pt idx="5">
                  <c:v>2017 
Ene-May</c:v>
                </c:pt>
                <c:pt idx="6">
                  <c:v>2018 
Ene-May</c:v>
                </c:pt>
              </c:strCache>
            </c:strRef>
          </c:cat>
          <c:val>
            <c:numRef>
              <c:f>'SPNF(USD)_anual'!$I$60:$O$60</c:f>
              <c:numCache>
                <c:formatCode>_ * #,##0.0_ ;_ * \-#,##0.0_ ;_ * "-"??_ ;_ @_ </c:formatCode>
                <c:ptCount val="7"/>
                <c:pt idx="0">
                  <c:v>15.379665197766066</c:v>
                </c:pt>
                <c:pt idx="1">
                  <c:v>15.09381082108427</c:v>
                </c:pt>
                <c:pt idx="2">
                  <c:v>11.273527858163451</c:v>
                </c:pt>
                <c:pt idx="3">
                  <c:v>11.030811331909707</c:v>
                </c:pt>
                <c:pt idx="4">
                  <c:v>9.2739275993603236</c:v>
                </c:pt>
                <c:pt idx="5" formatCode="#,##0.0">
                  <c:v>3.6751762488072326</c:v>
                </c:pt>
                <c:pt idx="6" formatCode="#,##0.0">
                  <c:v>2.1128458174460585</c:v>
                </c:pt>
              </c:numCache>
            </c:numRef>
          </c:val>
        </c:ser>
        <c:ser>
          <c:idx val="20"/>
          <c:order val="5"/>
          <c:tx>
            <c:strRef>
              <c:f>'SPNF(USD)_anual'!$A$63</c:f>
              <c:strCache>
                <c:ptCount val="1"/>
                <c:pt idx="0">
                  <c:v>Resultado Global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cat>
            <c:strRef>
              <c:f>'SPNF(USD)_anual'!$I$42:$O$42</c:f>
              <c:strCache>
                <c:ptCount val="7"/>
                <c:pt idx="0">
                  <c:v>2013 </c:v>
                </c:pt>
                <c:pt idx="1">
                  <c:v>2014 </c:v>
                </c:pt>
                <c:pt idx="2">
                  <c:v>2015 </c:v>
                </c:pt>
                <c:pt idx="3">
                  <c:v>2016 </c:v>
                </c:pt>
                <c:pt idx="4">
                  <c:v>2017 </c:v>
                </c:pt>
                <c:pt idx="5">
                  <c:v>2017 
Ene-May</c:v>
                </c:pt>
                <c:pt idx="6">
                  <c:v>2018 
Ene-May</c:v>
                </c:pt>
              </c:strCache>
            </c:strRef>
          </c:cat>
          <c:val>
            <c:numRef>
              <c:f>'SPNF(USD)_anual'!$I$63:$O$63</c:f>
              <c:numCache>
                <c:formatCode>_ * #,##0.0_ ;_ * \-#,##0.0_ ;_ * "-"??_ ;_ @_ </c:formatCode>
                <c:ptCount val="7"/>
                <c:pt idx="0">
                  <c:v>-4.5700967663168726</c:v>
                </c:pt>
                <c:pt idx="1">
                  <c:v>-5.2239957936211612</c:v>
                </c:pt>
                <c:pt idx="2">
                  <c:v>-5.1320024811439078</c:v>
                </c:pt>
                <c:pt idx="3">
                  <c:v>-7.3181133737738699</c:v>
                </c:pt>
                <c:pt idx="4">
                  <c:v>-4.9526227826334921</c:v>
                </c:pt>
                <c:pt idx="5" formatCode="#,##0.0">
                  <c:v>-0.56888351639411672</c:v>
                </c:pt>
                <c:pt idx="6" formatCode="#,##0.0">
                  <c:v>2.0441552967627943</c:v>
                </c:pt>
              </c:numCache>
            </c:numRef>
          </c:val>
        </c:ser>
        <c:dLbls/>
        <c:axId val="83008512"/>
        <c:axId val="8436608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'SPNF(USD)_anual'!$A$43</c15:sqref>
                        </c15:formulaRef>
                      </c:ext>
                    </c:extLst>
                    <c:strCache>
                      <c:ptCount val="1"/>
                      <c:pt idx="0">
                        <c:v>INGRESOS TOTALES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'SPNF(USD)_anual'!$I$43:$O$43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39.167337680996134</c:v>
                      </c:pt>
                      <c:pt idx="1">
                        <c:v>38.369662429636193</c:v>
                      </c:pt>
                      <c:pt idx="2">
                        <c:v>33.821179631182957</c:v>
                      </c:pt>
                      <c:pt idx="3">
                        <c:v>30.332983502057864</c:v>
                      </c:pt>
                      <c:pt idx="4">
                        <c:v>31.558392000583179</c:v>
                      </c:pt>
                      <c:pt idx="5" formatCode="#,##0.0">
                        <c:v>13.749791651079265</c:v>
                      </c:pt>
                      <c:pt idx="6" formatCode="#,##0.0">
                        <c:v>15.522712136743888</c:v>
                      </c:pt>
                    </c:numCache>
                  </c:numRef>
                </c:val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'SPNF(USD)_anual'!$A$46</c15:sqref>
                        </c15:formulaRef>
                      </c:ext>
                    </c:extLst>
                    <c:strCache>
                      <c:ptCount val="1"/>
                      <c:pt idx="0">
                        <c:v>      IVA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'SPNF(USD)_anual'!$I$46:$O$46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6.3661330794847064</c:v>
                      </c:pt>
                      <c:pt idx="1">
                        <c:v>6.2674485035737701</c:v>
                      </c:pt>
                      <c:pt idx="2">
                        <c:v>6.3978022598195086</c:v>
                      </c:pt>
                      <c:pt idx="3">
                        <c:v>5.4030465610438538</c:v>
                      </c:pt>
                      <c:pt idx="4">
                        <c:v>5.7325763937546297</c:v>
                      </c:pt>
                      <c:pt idx="5" formatCode="#,##0.0">
                        <c:v>2.3827954002501688</c:v>
                      </c:pt>
                      <c:pt idx="6" formatCode="#,##0.0">
                        <c:v>2.4987457574772609</c:v>
                      </c:pt>
                    </c:numCache>
                  </c:numRef>
                </c:val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'SPNF(USD)_anual'!$A$47</c15:sqref>
                        </c15:formulaRef>
                      </c:ext>
                    </c:extLst>
                    <c:strCache>
                      <c:ptCount val="1"/>
                      <c:pt idx="0">
                        <c:v>      ICE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'SPNF(USD)_anual'!$I$47:$O$47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0.78169752505893042</c:v>
                      </c:pt>
                      <c:pt idx="1">
                        <c:v>0.78957549348752187</c:v>
                      </c:pt>
                      <c:pt idx="2">
                        <c:v>0.84564513714787748</c:v>
                      </c:pt>
                      <c:pt idx="3">
                        <c:v>0.79010954572376479</c:v>
                      </c:pt>
                      <c:pt idx="4">
                        <c:v>0.89816604485228779</c:v>
                      </c:pt>
                      <c:pt idx="5" formatCode="#,##0.0">
                        <c:v>0.35063731327135489</c:v>
                      </c:pt>
                      <c:pt idx="6" formatCode="#,##0.0">
                        <c:v>0.40002181868150771</c:v>
                      </c:pt>
                    </c:numCache>
                  </c:numRef>
                </c:val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'SPNF(USD)_anual'!$A$48</c15:sqref>
                        </c15:formulaRef>
                      </c:ext>
                    </c:extLst>
                    <c:strCache>
                      <c:ptCount val="1"/>
                      <c:pt idx="0">
                        <c:v>      A la renta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'SPNF(USD)_anual'!$I$48:$O$48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4.0444171149609609</c:v>
                      </c:pt>
                      <c:pt idx="1">
                        <c:v>4.0900886713391831</c:v>
                      </c:pt>
                      <c:pt idx="2">
                        <c:v>4.7679923822405312</c:v>
                      </c:pt>
                      <c:pt idx="3">
                        <c:v>3.6419353732901749</c:v>
                      </c:pt>
                      <c:pt idx="4">
                        <c:v>3.6088900586199699</c:v>
                      </c:pt>
                      <c:pt idx="5" formatCode="#,##0.0">
                        <c:v>1.8378231104700999</c:v>
                      </c:pt>
                      <c:pt idx="6" formatCode="#,##0.0">
                        <c:v>2.0587804470274458</c:v>
                      </c:pt>
                    </c:numCache>
                  </c:numRef>
                </c:val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'SPNF(USD)_anual'!$A$49</c15:sqref>
                        </c15:formulaRef>
                      </c:ext>
                    </c:extLst>
                    <c:strCache>
                      <c:ptCount val="1"/>
                      <c:pt idx="0">
                        <c:v>      Arancelarios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'SPNF(USD)_anual'!$I$49:$O$49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1.4214659016069848</c:v>
                      </c:pt>
                      <c:pt idx="1">
                        <c:v>1.3340941997013536</c:v>
                      </c:pt>
                      <c:pt idx="2">
                        <c:v>2.0401844984963851</c:v>
                      </c:pt>
                      <c:pt idx="3">
                        <c:v>1.6336884288687226</c:v>
                      </c:pt>
                      <c:pt idx="4">
                        <c:v>1.4074682123821942</c:v>
                      </c:pt>
                      <c:pt idx="5" formatCode="#,##0.0">
                        <c:v>0.59040375205873463</c:v>
                      </c:pt>
                      <c:pt idx="6" formatCode="#,##0.0">
                        <c:v>0.58843070672368669</c:v>
                      </c:pt>
                    </c:numCache>
                  </c:numRef>
                </c:val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'SPNF(USD)_anual'!$A$50</c15:sqref>
                        </c15:formulaRef>
                      </c:ext>
                    </c:extLst>
                    <c:strCache>
                      <c:ptCount val="1"/>
                      <c:pt idx="0">
                        <c:v>      Contribuciones Seguridad Social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'SPNF(USD)_anual'!$I$50:$O$50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4.7792908140181076</c:v>
                      </c:pt>
                      <c:pt idx="1">
                        <c:v>4.6380150124721755</c:v>
                      </c:pt>
                      <c:pt idx="2">
                        <c:v>5.0880936435716944</c:v>
                      </c:pt>
                      <c:pt idx="3">
                        <c:v>4.7443166329900146</c:v>
                      </c:pt>
                      <c:pt idx="4">
                        <c:v>5.1914417254634753</c:v>
                      </c:pt>
                      <c:pt idx="5" formatCode="#,##0.0">
                        <c:v>2.3430408849525053</c:v>
                      </c:pt>
                      <c:pt idx="6" formatCode="#,##0.0">
                        <c:v>2.310068954809708</c:v>
                      </c:pt>
                    </c:numCache>
                  </c:numRef>
                </c:val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'SPNF(USD)_anual'!$A$51</c15:sqref>
                        </c15:formulaRef>
                      </c:ext>
                    </c:extLst>
                    <c:strCache>
                      <c:ptCount val="1"/>
                      <c:pt idx="0">
                        <c:v>      Otros (2)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'SPNF(USD)_anual'!$I$51:$O$51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6.3959674490748197</c:v>
                      </c:pt>
                      <c:pt idx="1">
                        <c:v>6.413709840680891</c:v>
                      </c:pt>
                      <c:pt idx="2">
                        <c:v>6.9829507015117507</c:v>
                      </c:pt>
                      <c:pt idx="3">
                        <c:v>8.0963297594213923</c:v>
                      </c:pt>
                      <c:pt idx="4">
                        <c:v>7.5465868169648855</c:v>
                      </c:pt>
                      <c:pt idx="5" formatCode="#,##0.0">
                        <c:v>3.2841316800191942</c:v>
                      </c:pt>
                      <c:pt idx="6" formatCode="#,##0.0">
                        <c:v>3.6633238519156111</c:v>
                      </c:pt>
                    </c:numCache>
                  </c:numRef>
                </c:val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'SPNF(USD)_anual'!$A$53</c15:sqref>
                        </c15:formulaRef>
                      </c:ext>
                    </c:extLst>
                    <c:strCache>
                      <c:ptCount val="1"/>
                      <c:pt idx="0">
                        <c:v>GASTOS TOTALES (3)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'SPNF(USD)_anual'!$I$53:$O$53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43.737434447312999</c:v>
                      </c:pt>
                      <c:pt idx="1">
                        <c:v>43.59365822325735</c:v>
                      </c:pt>
                      <c:pt idx="2">
                        <c:v>38.953182112326864</c:v>
                      </c:pt>
                      <c:pt idx="3">
                        <c:v>37.651096875831733</c:v>
                      </c:pt>
                      <c:pt idx="4">
                        <c:v>36.511014783216673</c:v>
                      </c:pt>
                      <c:pt idx="5" formatCode="#,##0.0">
                        <c:v>14.31867516747338</c:v>
                      </c:pt>
                      <c:pt idx="6" formatCode="#,##0.0">
                        <c:v>13.478556839981096</c:v>
                      </c:pt>
                    </c:numCache>
                  </c:numRef>
                </c:val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'SPNF(USD)_anual'!$A$55</c15:sqref>
                        </c15:formulaRef>
                      </c:ext>
                    </c:extLst>
                    <c:strCache>
                      <c:ptCount val="1"/>
                      <c:pt idx="0">
                        <c:v>      Intereses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'SPNF(USD)_anual'!$I$55:$O$55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1.0203191887697327</c:v>
                      </c:pt>
                      <c:pt idx="1">
                        <c:v>1.0062348802260095</c:v>
                      </c:pt>
                      <c:pt idx="2">
                        <c:v>1.3778286597378333</c:v>
                      </c:pt>
                      <c:pt idx="3">
                        <c:v>1.5616402675690486</c:v>
                      </c:pt>
                      <c:pt idx="4">
                        <c:v>2.118329441768787</c:v>
                      </c:pt>
                      <c:pt idx="5" formatCode="#,##0.0">
                        <c:v>0.72646649030276678</c:v>
                      </c:pt>
                      <c:pt idx="6" formatCode="#,##0.0">
                        <c:v>0.92542820394104031</c:v>
                      </c:pt>
                    </c:numCache>
                  </c:numRef>
                </c:val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'SPNF(USD)_anual'!$A$56</c15:sqref>
                        </c15:formulaRef>
                      </c:ext>
                    </c:extLst>
                    <c:strCache>
                      <c:ptCount val="1"/>
                      <c:pt idx="0">
                        <c:v>      Sueldos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'SPNF(USD)_anual'!$I$56:$O$56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9.3518952369523376</c:v>
                      </c:pt>
                      <c:pt idx="1">
                        <c:v>9.3174891548384089</c:v>
                      </c:pt>
                      <c:pt idx="2">
                        <c:v>9.974605488565528</c:v>
                      </c:pt>
                      <c:pt idx="3">
                        <c:v>10.020005956651184</c:v>
                      </c:pt>
                      <c:pt idx="4">
                        <c:v>9.9385264887867315</c:v>
                      </c:pt>
                      <c:pt idx="5" formatCode="#,##0.0">
                        <c:v>3.8834779723678019</c:v>
                      </c:pt>
                      <c:pt idx="6" formatCode="#,##0.0">
                        <c:v>4.0401418734529742</c:v>
                      </c:pt>
                    </c:numCache>
                  </c:numRef>
                </c:val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'SPNF(USD)_anual'!$A$57</c15:sqref>
                        </c15:formulaRef>
                      </c:ext>
                    </c:extLst>
                    <c:strCache>
                      <c:ptCount val="1"/>
                      <c:pt idx="0">
                        <c:v>      Compra de bienes y servicios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'SPNF(USD)_anual'!$I$57:$O$57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4.6621598158782431</c:v>
                      </c:pt>
                      <c:pt idx="1">
                        <c:v>5.2372566926918758</c:v>
                      </c:pt>
                      <c:pt idx="2">
                        <c:v>5.1478628936748736</c:v>
                      </c:pt>
                      <c:pt idx="3">
                        <c:v>4.686789937802895</c:v>
                      </c:pt>
                      <c:pt idx="4">
                        <c:v>4.8479271729808007</c:v>
                      </c:pt>
                      <c:pt idx="5" formatCode="#,##0.0">
                        <c:v>1.8334864143123915</c:v>
                      </c:pt>
                      <c:pt idx="6" formatCode="#,##0.0">
                        <c:v>1.5262847038045249</c:v>
                      </c:pt>
                    </c:numCache>
                  </c:numRef>
                </c:val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'SPNF(USD)_anual'!$A$58</c15:sqref>
                        </c15:formulaRef>
                      </c:ext>
                    </c:extLst>
                    <c:strCache>
                      <c:ptCount val="1"/>
                      <c:pt idx="0">
                        <c:v>      Transferencias de la Seguridad Social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'SPNF(USD)_anual'!$I$58:$O$58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3.5845076457175149</c:v>
                      </c:pt>
                      <c:pt idx="1">
                        <c:v>3.6029679886911481</c:v>
                      </c:pt>
                      <c:pt idx="2">
                        <c:v>4.2463755543034196</c:v>
                      </c:pt>
                      <c:pt idx="3">
                        <c:v>4.6574509814995144</c:v>
                      </c:pt>
                      <c:pt idx="4">
                        <c:v>4.7933094777920795</c:v>
                      </c:pt>
                      <c:pt idx="5" formatCode="#,##0.0">
                        <c:v>1.8672681327184395</c:v>
                      </c:pt>
                      <c:pt idx="6" formatCode="#,##0.0">
                        <c:v>1.9479556793611703</c:v>
                      </c:pt>
                    </c:numCache>
                  </c:numRef>
                </c:val>
              </c15:ser>
            </c15:filteredBarSeries>
            <c15:filteredB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'SPNF(USD)_anual'!$A$59</c15:sqref>
                        </c15:formulaRef>
                      </c:ext>
                    </c:extLst>
                    <c:strCache>
                      <c:ptCount val="1"/>
                      <c:pt idx="0">
                        <c:v>      Otros gastos corrientes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'SPNF(USD)_anual'!$I$59:$O$59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9.7388873622291143</c:v>
                      </c:pt>
                      <c:pt idx="1">
                        <c:v>9.3358986857256419</c:v>
                      </c:pt>
                      <c:pt idx="2">
                        <c:v>6.9329816578817578</c:v>
                      </c:pt>
                      <c:pt idx="3">
                        <c:v>5.6943984003993835</c:v>
                      </c:pt>
                      <c:pt idx="4">
                        <c:v>5.5389946025279508</c:v>
                      </c:pt>
                      <c:pt idx="5" formatCode="#,##0.0">
                        <c:v>2.3327999089647489</c:v>
                      </c:pt>
                      <c:pt idx="6" formatCode="#,##0.0">
                        <c:v>2.9259005619753267</c:v>
                      </c:pt>
                    </c:numCache>
                  </c:numRef>
                </c:val>
              </c15:ser>
            </c15:filteredBarSeries>
            <c15:filteredB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'SPNF(USD)_anual'!$A$61</c15:sqref>
                        </c15:formulaRef>
                      </c:ext>
                    </c:extLst>
                    <c:strCache>
                      <c:ptCount val="1"/>
                      <c:pt idx="0">
                        <c:v>      Formación Bruta de Capital Fijo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'SPNF(USD)_anual'!$I$61:$O$61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14.75738027979194</c:v>
                      </c:pt>
                      <c:pt idx="1">
                        <c:v>13.742417545335437</c:v>
                      </c:pt>
                      <c:pt idx="2">
                        <c:v>10.417431103937076</c:v>
                      </c:pt>
                      <c:pt idx="3">
                        <c:v>10.299329134811625</c:v>
                      </c:pt>
                      <c:pt idx="4">
                        <c:v>8.2920580133071393</c:v>
                      </c:pt>
                      <c:pt idx="5" formatCode="#,##0.0">
                        <c:v>3.2625897973524278</c:v>
                      </c:pt>
                      <c:pt idx="6" formatCode="#,##0.0">
                        <c:v>1.8480627631464051</c:v>
                      </c:pt>
                    </c:numCache>
                  </c:numRef>
                </c:val>
              </c15:ser>
            </c15:filteredBarSeries>
            <c15:filteredB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'SPNF(USD)_anual'!$A$62</c15:sqref>
                        </c15:formulaRef>
                      </c:ext>
                    </c:extLst>
                    <c:strCache>
                      <c:ptCount val="1"/>
                      <c:pt idx="0">
                        <c:v>      Otros gastos de capital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'SPNF(USD)_anual'!$I$62:$O$62</c15:sqref>
                        </c15:formulaRef>
                      </c:ext>
                    </c:extLst>
                    <c:numCache>
                      <c:formatCode>_ * #,##0.0_ ;_ * \-#,##0.0_ ;_ * "-"??_ ;_ @_ </c:formatCode>
                      <c:ptCount val="7"/>
                      <c:pt idx="0">
                        <c:v>0.62228491797412355</c:v>
                      </c:pt>
                      <c:pt idx="1">
                        <c:v>1.3513932757488325</c:v>
                      </c:pt>
                      <c:pt idx="2">
                        <c:v>0.85609675422637388</c:v>
                      </c:pt>
                      <c:pt idx="3">
                        <c:v>0.73148219709808004</c:v>
                      </c:pt>
                      <c:pt idx="4">
                        <c:v>0.98186958605318431</c:v>
                      </c:pt>
                      <c:pt idx="5" formatCode="#,##0.0">
                        <c:v>0.41258645145480483</c:v>
                      </c:pt>
                      <c:pt idx="6" formatCode="#,##0.0">
                        <c:v>0.26478305429965399</c:v>
                      </c:pt>
                    </c:numCache>
                  </c:numRef>
                </c:val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'SPNF(USD)_anual'!$A$64</c15:sqref>
                        </c15:formulaRef>
                      </c:ext>
                    </c:extLst>
                    <c:strCache>
                      <c:ptCount val="1"/>
                      <c:pt idx="0">
                        <c:v>Resultado primario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'SPNF(USD)_anual'!$I$42:$O$42</c15:sqref>
                        </c15:formulaRef>
                      </c:ext>
                    </c:extLst>
                    <c:strCache>
                      <c:ptCount val="7"/>
                      <c:pt idx="0">
                        <c:v>2013 </c:v>
                      </c:pt>
                      <c:pt idx="1">
                        <c:v>2014 </c:v>
                      </c:pt>
                      <c:pt idx="2">
                        <c:v>2015 </c:v>
                      </c:pt>
                      <c:pt idx="3">
                        <c:v>2016 </c:v>
                      </c:pt>
                      <c:pt idx="4">
                        <c:v>2017 </c:v>
                      </c:pt>
                      <c:pt idx="5">
                        <c:v>2017 
Ene-May</c:v>
                      </c:pt>
                      <c:pt idx="6">
                        <c:v>2018 
Ene-May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'SPNF(USD)_anual'!$I$64:$O$64</c15:sqref>
                        </c15:formulaRef>
                      </c:ext>
                    </c:extLst>
                    <c:numCache>
                      <c:formatCode>#,##0.0</c:formatCode>
                      <c:ptCount val="7"/>
                      <c:pt idx="0">
                        <c:v>-3.549777577547141</c:v>
                      </c:pt>
                      <c:pt idx="1">
                        <c:v>-4.2177609133951517</c:v>
                      </c:pt>
                      <c:pt idx="2" formatCode="_ * #,##0.0_ ;_ * \-#,##0.0_ ;_ * &quot;-&quot;??_ ;_ @_ ">
                        <c:v>-3.7496020116274806</c:v>
                      </c:pt>
                      <c:pt idx="3" formatCode="_ * #,##0.0_ ;_ * \-#,##0.0_ ;_ * &quot;-&quot;??_ ;_ @_ ">
                        <c:v>-5.7564731062048224</c:v>
                      </c:pt>
                      <c:pt idx="4" formatCode="_ * #,##0.0_ ;_ * \-#,##0.0_ ;_ * &quot;-&quot;??_ ;_ @_ ">
                        <c:v>-2.8342933408647033</c:v>
                      </c:pt>
                      <c:pt idx="5">
                        <c:v>0.15758297390865025</c:v>
                      </c:pt>
                      <c:pt idx="6">
                        <c:v>2.969583500703834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83008512"/>
        <c:scaling>
          <c:orientation val="minMax"/>
        </c:scaling>
        <c:axPos val="b"/>
        <c:numFmt formatCode="General" sourceLinked="1"/>
        <c:maj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4366080"/>
        <c:crosses val="autoZero"/>
        <c:auto val="1"/>
        <c:lblAlgn val="ctr"/>
        <c:lblOffset val="100"/>
      </c:catAx>
      <c:valAx>
        <c:axId val="8436608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.0_ ;_ * \-#,##0.0_ ;_ * &quot;-&quot;??_ ;_ @_ 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300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150193111738466E-2"/>
          <c:y val="0.87936253263805053"/>
          <c:w val="0.82003129741967962"/>
          <c:h val="0.12063746736194934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2"/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ser>
          <c:idx val="0"/>
          <c:order val="0"/>
          <c:tx>
            <c:strRef>
              <c:f>'FBKF pub-priv'!$C$4</c:f>
              <c:strCache>
                <c:ptCount val="1"/>
                <c:pt idx="0">
                  <c:v>FBKF Privada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'FBKF pub-priv'!$D$3:$N$3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 sd</c:v>
                </c:pt>
                <c:pt idx="10">
                  <c:v>2017
p</c:v>
                </c:pt>
              </c:strCache>
            </c:strRef>
          </c:cat>
          <c:val>
            <c:numRef>
              <c:f>'FBKF pub-priv'!$D$4:$N$4</c:f>
              <c:numCache>
                <c:formatCode>#,###,</c:formatCode>
                <c:ptCount val="11"/>
                <c:pt idx="0">
                  <c:v>7256773</c:v>
                </c:pt>
                <c:pt idx="1">
                  <c:v>9364721</c:v>
                </c:pt>
                <c:pt idx="2">
                  <c:v>7463864</c:v>
                </c:pt>
                <c:pt idx="3">
                  <c:v>9551474</c:v>
                </c:pt>
                <c:pt idx="4">
                  <c:v>11727130</c:v>
                </c:pt>
                <c:pt idx="5">
                  <c:v>12642290</c:v>
                </c:pt>
                <c:pt idx="6">
                  <c:v>11057024</c:v>
                </c:pt>
                <c:pt idx="7">
                  <c:v>11731000</c:v>
                </c:pt>
                <c:pt idx="8">
                  <c:v>13046000</c:v>
                </c:pt>
                <c:pt idx="9">
                  <c:v>13617000</c:v>
                </c:pt>
                <c:pt idx="10">
                  <c:v>15400000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073-4955-9E8B-16ACD070D916}"/>
            </c:ext>
          </c:extLst>
        </c:ser>
        <c:ser>
          <c:idx val="1"/>
          <c:order val="1"/>
          <c:tx>
            <c:strRef>
              <c:f>'FBKF pub-priv'!$C$5</c:f>
              <c:strCache>
                <c:ptCount val="1"/>
                <c:pt idx="0">
                  <c:v>FBKF Pública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'FBKF pub-priv'!$D$3:$N$3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 sd</c:v>
                </c:pt>
                <c:pt idx="10">
                  <c:v>2017
p</c:v>
                </c:pt>
              </c:strCache>
            </c:strRef>
          </c:cat>
          <c:val>
            <c:numRef>
              <c:f>'FBKF pub-priv'!$D$5:$N$5</c:f>
              <c:numCache>
                <c:formatCode>#,###,</c:formatCode>
                <c:ptCount val="11"/>
                <c:pt idx="0">
                  <c:v>3337174</c:v>
                </c:pt>
                <c:pt idx="1">
                  <c:v>4453793</c:v>
                </c:pt>
                <c:pt idx="2">
                  <c:v>6793825</c:v>
                </c:pt>
                <c:pt idx="3">
                  <c:v>7576415</c:v>
                </c:pt>
                <c:pt idx="4">
                  <c:v>8743656</c:v>
                </c:pt>
                <c:pt idx="5">
                  <c:v>11065548</c:v>
                </c:pt>
                <c:pt idx="6">
                  <c:v>15154636</c:v>
                </c:pt>
                <c:pt idx="7">
                  <c:v>15953000</c:v>
                </c:pt>
                <c:pt idx="8">
                  <c:v>13344000</c:v>
                </c:pt>
                <c:pt idx="9">
                  <c:v>11464000</c:v>
                </c:pt>
                <c:pt idx="10">
                  <c:v>11097000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073-4955-9E8B-16ACD070D916}"/>
            </c:ext>
          </c:extLst>
        </c:ser>
        <c:dLbls/>
        <c:gapWidth val="50"/>
        <c:overlap val="100"/>
        <c:axId val="176596096"/>
        <c:axId val="176597632"/>
      </c:barChart>
      <c:lineChart>
        <c:grouping val="standard"/>
        <c:ser>
          <c:idx val="2"/>
          <c:order val="2"/>
          <c:tx>
            <c:strRef>
              <c:f>'FBKF pub-priv'!$C$6</c:f>
              <c:strCache>
                <c:ptCount val="1"/>
                <c:pt idx="0">
                  <c:v>FBKF</c:v>
                </c:pt>
              </c:strCache>
            </c:strRef>
          </c:tx>
          <c:spPr>
            <a:ln w="28575" cap="rnd">
              <a:solidFill>
                <a:schemeClr val="accent1">
                  <a:alpha val="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'FBKF pub-priv'!$K$3:$M$3</c:f>
              <c:strCache>
                <c:ptCount val="3"/>
                <c:pt idx="0">
                  <c:v>2014</c:v>
                </c:pt>
                <c:pt idx="1">
                  <c:v>2015</c:v>
                </c:pt>
                <c:pt idx="2">
                  <c:v>2016 sd</c:v>
                </c:pt>
              </c:strCache>
            </c:strRef>
          </c:cat>
          <c:val>
            <c:numRef>
              <c:f>'FBKF pub-priv'!$D$6:$N$6</c:f>
              <c:numCache>
                <c:formatCode>#,###,</c:formatCode>
                <c:ptCount val="11"/>
                <c:pt idx="0">
                  <c:v>10593947</c:v>
                </c:pt>
                <c:pt idx="1">
                  <c:v>13818514</c:v>
                </c:pt>
                <c:pt idx="2">
                  <c:v>14257689</c:v>
                </c:pt>
                <c:pt idx="3">
                  <c:v>17127889</c:v>
                </c:pt>
                <c:pt idx="4">
                  <c:v>20470786</c:v>
                </c:pt>
                <c:pt idx="5">
                  <c:v>23707838</c:v>
                </c:pt>
                <c:pt idx="6">
                  <c:v>26211660</c:v>
                </c:pt>
                <c:pt idx="7">
                  <c:v>27684000</c:v>
                </c:pt>
                <c:pt idx="8">
                  <c:v>26390000</c:v>
                </c:pt>
                <c:pt idx="9">
                  <c:v>25081000</c:v>
                </c:pt>
                <c:pt idx="10">
                  <c:v>26497000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073-4955-9E8B-16ACD070D916}"/>
            </c:ext>
          </c:extLst>
        </c:ser>
        <c:dLbls/>
        <c:marker val="1"/>
        <c:axId val="176683648"/>
        <c:axId val="176681728"/>
      </c:lineChart>
      <c:catAx>
        <c:axId val="17659609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76597632"/>
        <c:crosses val="autoZero"/>
        <c:auto val="1"/>
        <c:lblAlgn val="ctr"/>
        <c:lblOffset val="100"/>
      </c:catAx>
      <c:valAx>
        <c:axId val="176597632"/>
        <c:scaling>
          <c:orientation val="minMax"/>
        </c:scaling>
        <c:axPos val="l"/>
        <c:numFmt formatCode="#,###,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76596096"/>
        <c:crosses val="autoZero"/>
        <c:crossBetween val="between"/>
      </c:valAx>
      <c:valAx>
        <c:axId val="176681728"/>
        <c:scaling>
          <c:orientation val="minMax"/>
          <c:min val="30000"/>
        </c:scaling>
        <c:axPos val="r"/>
        <c:numFmt formatCode="#,###," sourceLinked="1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76683648"/>
        <c:crosses val="max"/>
        <c:crossBetween val="between"/>
      </c:valAx>
      <c:catAx>
        <c:axId val="176683648"/>
        <c:scaling>
          <c:orientation val="minMax"/>
        </c:scaling>
        <c:delete val="1"/>
        <c:axPos val="b"/>
        <c:numFmt formatCode="General" sourceLinked="1"/>
        <c:tickLblPos val="nextTo"/>
        <c:crossAx val="176681728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1"/>
          <c:order val="0"/>
          <c:tx>
            <c:strRef>
              <c:f>'FBKF pub-priv'!$C$11</c:f>
              <c:strCache>
                <c:ptCount val="1"/>
                <c:pt idx="0">
                  <c:v>FBKF Pública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'FBKF pub-priv'!$D$3:$N$3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 sd</c:v>
                </c:pt>
                <c:pt idx="10">
                  <c:v>2017
p</c:v>
                </c:pt>
              </c:strCache>
            </c:strRef>
          </c:cat>
          <c:val>
            <c:numRef>
              <c:f>'FBKF pub-priv'!$D$11:$N$11</c:f>
              <c:numCache>
                <c:formatCode>0.0</c:formatCode>
                <c:ptCount val="11"/>
                <c:pt idx="0">
                  <c:v>6.5424807671975138</c:v>
                </c:pt>
                <c:pt idx="1">
                  <c:v>7.2111447317621771</c:v>
                </c:pt>
                <c:pt idx="2">
                  <c:v>10.866697251166638</c:v>
                </c:pt>
                <c:pt idx="3">
                  <c:v>10.892638953367916</c:v>
                </c:pt>
                <c:pt idx="4">
                  <c:v>11.029293563614122</c:v>
                </c:pt>
                <c:pt idx="5">
                  <c:v>12.585277667177893</c:v>
                </c:pt>
                <c:pt idx="6">
                  <c:v>15.930505963445112</c:v>
                </c:pt>
                <c:pt idx="7">
                  <c:v>15.682272075653646</c:v>
                </c:pt>
                <c:pt idx="8">
                  <c:v>13.43936831101494</c:v>
                </c:pt>
                <c:pt idx="9">
                  <c:v>11.471146983416549</c:v>
                </c:pt>
                <c:pt idx="10">
                  <c:v>10.639923566670353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073-4955-9E8B-16ACD070D916}"/>
            </c:ext>
          </c:extLst>
        </c:ser>
        <c:ser>
          <c:idx val="0"/>
          <c:order val="1"/>
          <c:tx>
            <c:strRef>
              <c:f>'FBKF pub-priv'!$C$10</c:f>
              <c:strCache>
                <c:ptCount val="1"/>
                <c:pt idx="0">
                  <c:v>FBKF Privada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'FBKF pub-priv'!$D$3:$N$3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 sd</c:v>
                </c:pt>
                <c:pt idx="10">
                  <c:v>2017
p</c:v>
                </c:pt>
              </c:strCache>
            </c:strRef>
          </c:cat>
          <c:val>
            <c:numRef>
              <c:f>'FBKF pub-priv'!$D$10:$N$10</c:f>
              <c:numCache>
                <c:formatCode>0.0</c:formatCode>
                <c:ptCount val="11"/>
                <c:pt idx="0">
                  <c:v>14.226797219569104</c:v>
                </c:pt>
                <c:pt idx="1">
                  <c:v>15.162437612967793</c:v>
                </c:pt>
                <c:pt idx="2">
                  <c:v>11.938422083565808</c:v>
                </c:pt>
                <c:pt idx="3">
                  <c:v>13.732188344286932</c:v>
                </c:pt>
                <c:pt idx="4">
                  <c:v>14.792663323976395</c:v>
                </c:pt>
                <c:pt idx="5">
                  <c:v>14.37856760451325</c:v>
                </c:pt>
                <c:pt idx="6">
                  <c:v>11.623109045308366</c:v>
                </c:pt>
                <c:pt idx="7">
                  <c:v>11.531920875038733</c:v>
                </c:pt>
                <c:pt idx="8">
                  <c:v>13.1392385330861</c:v>
                </c:pt>
                <c:pt idx="9">
                  <c:v>13.625489224806641</c:v>
                </c:pt>
                <c:pt idx="10">
                  <c:v>14.765686485241389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073-4955-9E8B-16ACD070D916}"/>
            </c:ext>
          </c:extLst>
        </c:ser>
        <c:dLbls/>
        <c:gapWidth val="50"/>
        <c:axId val="85358080"/>
        <c:axId val="85359616"/>
      </c:barChart>
      <c:catAx>
        <c:axId val="853580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5359616"/>
        <c:crosses val="autoZero"/>
        <c:auto val="1"/>
        <c:lblAlgn val="ctr"/>
        <c:lblOffset val="100"/>
      </c:catAx>
      <c:valAx>
        <c:axId val="85359616"/>
        <c:scaling>
          <c:orientation val="minMax"/>
        </c:scaling>
        <c:delete val="1"/>
        <c:axPos val="l"/>
        <c:numFmt formatCode="0.0" sourceLinked="1"/>
        <c:majorTickMark val="none"/>
        <c:tickLblPos val="nextTo"/>
        <c:crossAx val="8535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ser>
          <c:idx val="1"/>
          <c:order val="1"/>
          <c:tx>
            <c:strRef>
              <c:f>Hoja1!$B$1</c:f>
              <c:strCache>
                <c:ptCount val="1"/>
                <c:pt idx="0">
                  <c:v>Exportaciones bienes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Hoja1!$B$2:$B$12</c:f>
              <c:numCache>
                <c:formatCode>0.00</c:formatCode>
                <c:ptCount val="11"/>
                <c:pt idx="0">
                  <c:v>14321.315579999999</c:v>
                </c:pt>
                <c:pt idx="1">
                  <c:v>18818.326949999995</c:v>
                </c:pt>
                <c:pt idx="2">
                  <c:v>13863.057929999995</c:v>
                </c:pt>
                <c:pt idx="3">
                  <c:v>17489.927600000006</c:v>
                </c:pt>
                <c:pt idx="4">
                  <c:v>22322.353300000002</c:v>
                </c:pt>
                <c:pt idx="5">
                  <c:v>23764.761900000001</c:v>
                </c:pt>
                <c:pt idx="6">
                  <c:v>24750.933178686995</c:v>
                </c:pt>
                <c:pt idx="7">
                  <c:v>25724.432490358999</c:v>
                </c:pt>
                <c:pt idx="8">
                  <c:v>18330.607691722998</c:v>
                </c:pt>
                <c:pt idx="9">
                  <c:v>16797.664712713009</c:v>
                </c:pt>
                <c:pt idx="10">
                  <c:v>19122.453495931</c:v>
                </c:pt>
              </c:numCache>
            </c:numRef>
          </c:val>
        </c:ser>
        <c:ser>
          <c:idx val="2"/>
          <c:order val="2"/>
          <c:tx>
            <c:strRef>
              <c:f>Hoja1!$C$1</c:f>
              <c:strCache>
                <c:ptCount val="1"/>
                <c:pt idx="0">
                  <c:v>Exportaciones servicios 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Hoja1!$C$2:$C$12</c:f>
              <c:numCache>
                <c:formatCode>0.00</c:formatCode>
                <c:ptCount val="11"/>
                <c:pt idx="0">
                  <c:v>1200.0899268713006</c:v>
                </c:pt>
                <c:pt idx="1">
                  <c:v>1313.1068556514927</c:v>
                </c:pt>
                <c:pt idx="2">
                  <c:v>1227.4444062607711</c:v>
                </c:pt>
                <c:pt idx="3">
                  <c:v>1472.2216395347987</c:v>
                </c:pt>
                <c:pt idx="4">
                  <c:v>1587.4700941825961</c:v>
                </c:pt>
                <c:pt idx="5">
                  <c:v>1808.7081147772371</c:v>
                </c:pt>
                <c:pt idx="6">
                  <c:v>2041.36802636018</c:v>
                </c:pt>
                <c:pt idx="7">
                  <c:v>2346.2880067942988</c:v>
                </c:pt>
                <c:pt idx="8">
                  <c:v>2391.3127373768571</c:v>
                </c:pt>
                <c:pt idx="9">
                  <c:v>2139.8496463646875</c:v>
                </c:pt>
                <c:pt idx="10">
                  <c:v>2299.9297741367195</c:v>
                </c:pt>
              </c:numCache>
            </c:numRef>
          </c:val>
        </c:ser>
        <c:ser>
          <c:idx val="3"/>
          <c:order val="3"/>
          <c:tx>
            <c:strRef>
              <c:f>Hoja1!$D$1</c:f>
              <c:strCache>
                <c:ptCount val="1"/>
                <c:pt idx="0">
                  <c:v>Remesas Migrantes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Hoja1!$D$2:$D$12</c:f>
              <c:numCache>
                <c:formatCode>0.00</c:formatCode>
                <c:ptCount val="11"/>
                <c:pt idx="0">
                  <c:v>3087.7999999999997</c:v>
                </c:pt>
                <c:pt idx="1">
                  <c:v>2821.6294043329999</c:v>
                </c:pt>
                <c:pt idx="2">
                  <c:v>2495.1307931129968</c:v>
                </c:pt>
                <c:pt idx="3">
                  <c:v>2591.4841164800005</c:v>
                </c:pt>
                <c:pt idx="4">
                  <c:v>2672.4305073000005</c:v>
                </c:pt>
                <c:pt idx="5">
                  <c:v>2466.8928420700013</c:v>
                </c:pt>
                <c:pt idx="6">
                  <c:v>2449.5122303000007</c:v>
                </c:pt>
                <c:pt idx="7">
                  <c:v>2461.7421513800005</c:v>
                </c:pt>
                <c:pt idx="8">
                  <c:v>2449.5122303000007</c:v>
                </c:pt>
                <c:pt idx="9">
                  <c:v>2461.7421513800005</c:v>
                </c:pt>
                <c:pt idx="10">
                  <c:v>2377.8188890899996</c:v>
                </c:pt>
              </c:numCache>
            </c:numRef>
          </c:val>
        </c:ser>
        <c:ser>
          <c:idx val="4"/>
          <c:order val="4"/>
          <c:tx>
            <c:strRef>
              <c:f>Hoja1!$E$1</c:f>
              <c:strCache>
                <c:ptCount val="1"/>
                <c:pt idx="0">
                  <c:v>IED 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Hoja1!$E$2:$E$12</c:f>
              <c:numCache>
                <c:formatCode>0.00</c:formatCode>
                <c:ptCount val="11"/>
                <c:pt idx="0">
                  <c:v>194.15852693000002</c:v>
                </c:pt>
                <c:pt idx="1">
                  <c:v>1056.9570201548158</c:v>
                </c:pt>
                <c:pt idx="2">
                  <c:v>308.5098904309998</c:v>
                </c:pt>
                <c:pt idx="3">
                  <c:v>165.71232050363983</c:v>
                </c:pt>
                <c:pt idx="4">
                  <c:v>644.04835868590317</c:v>
                </c:pt>
                <c:pt idx="5">
                  <c:v>567.46330085637942</c:v>
                </c:pt>
                <c:pt idx="6">
                  <c:v>726.97220626341664</c:v>
                </c:pt>
                <c:pt idx="7">
                  <c:v>772.24494609111844</c:v>
                </c:pt>
                <c:pt idx="8">
                  <c:v>1322.4653386074774</c:v>
                </c:pt>
                <c:pt idx="9">
                  <c:v>755.34187206223976</c:v>
                </c:pt>
                <c:pt idx="10">
                  <c:v>611.97841226372338</c:v>
                </c:pt>
              </c:numCache>
            </c:numRef>
          </c:val>
        </c:ser>
        <c:dLbls/>
        <c:gapWidth val="60"/>
        <c:overlap val="100"/>
        <c:axId val="87503232"/>
        <c:axId val="87504768"/>
      </c:barChart>
      <c:lineChart>
        <c:grouping val="standard"/>
        <c:ser>
          <c:idx val="0"/>
          <c:order val="0"/>
          <c:tx>
            <c:strRef>
              <c:f>Hoja1!$F$1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00B0F0">
                  <a:alpha val="0"/>
                </a:srgb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Hoja1!$F$2:$F$12</c:f>
              <c:numCache>
                <c:formatCode>_(* #,##0_);_(* \(#,##0\);_(* "-"??_);_(@_)</c:formatCode>
                <c:ptCount val="11"/>
                <c:pt idx="0">
                  <c:v>18803.364033801303</c:v>
                </c:pt>
                <c:pt idx="1">
                  <c:v>24010.0202301393</c:v>
                </c:pt>
                <c:pt idx="2">
                  <c:v>17894.143019804764</c:v>
                </c:pt>
                <c:pt idx="3">
                  <c:v>21719.345676518446</c:v>
                </c:pt>
                <c:pt idx="4">
                  <c:v>27226.302260168497</c:v>
                </c:pt>
                <c:pt idx="5">
                  <c:v>28607.826157703621</c:v>
                </c:pt>
                <c:pt idx="6">
                  <c:v>29968.785641610597</c:v>
                </c:pt>
                <c:pt idx="7">
                  <c:v>31304.707594624426</c:v>
                </c:pt>
                <c:pt idx="8">
                  <c:v>24493.897998007327</c:v>
                </c:pt>
                <c:pt idx="9">
                  <c:v>22154.598382519929</c:v>
                </c:pt>
                <c:pt idx="10">
                  <c:v>24412.180571421435</c:v>
                </c:pt>
              </c:numCache>
            </c:numRef>
          </c:val>
        </c:ser>
        <c:dLbls/>
        <c:marker val="1"/>
        <c:axId val="87388928"/>
        <c:axId val="87506304"/>
      </c:lineChart>
      <c:catAx>
        <c:axId val="8750323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7504768"/>
        <c:crosses val="autoZero"/>
        <c:auto val="1"/>
        <c:lblAlgn val="ctr"/>
        <c:lblOffset val="100"/>
      </c:catAx>
      <c:valAx>
        <c:axId val="8750476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7503232"/>
        <c:crosses val="autoZero"/>
        <c:crossBetween val="between"/>
      </c:valAx>
      <c:valAx>
        <c:axId val="87506304"/>
        <c:scaling>
          <c:orientation val="minMax"/>
        </c:scaling>
        <c:axPos val="r"/>
        <c:numFmt formatCode="_(* #,##0_);_(* \(#,##0\);_(* &quot;-&quot;??_);_(@_)" sourceLinked="1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7388928"/>
        <c:crosses val="max"/>
        <c:crossBetween val="between"/>
      </c:valAx>
      <c:catAx>
        <c:axId val="87388928"/>
        <c:scaling>
          <c:orientation val="minMax"/>
        </c:scaling>
        <c:delete val="1"/>
        <c:axPos val="b"/>
        <c:numFmt formatCode="General" sourceLinked="1"/>
        <c:tickLblPos val="nextTo"/>
        <c:crossAx val="87506304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4067627383151868E-2"/>
          <c:y val="0.93454831825539963"/>
          <c:w val="0.87353659148206497"/>
          <c:h val="6.5451681744600393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ser>
          <c:idx val="1"/>
          <c:order val="1"/>
          <c:tx>
            <c:strRef>
              <c:f>Hoja1!$B$1</c:f>
              <c:strCache>
                <c:ptCount val="1"/>
                <c:pt idx="0">
                  <c:v>Exportaciones bienes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Hoja1!$B$2:$B$12</c:f>
              <c:numCache>
                <c:formatCode>_(* #,##0_);_(* \(#,##0\);_(* "-"??_);_(@_)</c:formatCode>
                <c:ptCount val="11"/>
                <c:pt idx="0">
                  <c:v>14321.315579999999</c:v>
                </c:pt>
                <c:pt idx="1">
                  <c:v>18818.326949999995</c:v>
                </c:pt>
                <c:pt idx="2">
                  <c:v>13863.057929999995</c:v>
                </c:pt>
                <c:pt idx="3">
                  <c:v>17489.927600000006</c:v>
                </c:pt>
                <c:pt idx="4">
                  <c:v>22322.353300000002</c:v>
                </c:pt>
                <c:pt idx="5">
                  <c:v>23764.761900000001</c:v>
                </c:pt>
                <c:pt idx="6">
                  <c:v>24750.933178686995</c:v>
                </c:pt>
                <c:pt idx="7">
                  <c:v>25724.432490358999</c:v>
                </c:pt>
                <c:pt idx="8">
                  <c:v>18330.607691722998</c:v>
                </c:pt>
                <c:pt idx="9">
                  <c:v>16797.664712713009</c:v>
                </c:pt>
                <c:pt idx="10">
                  <c:v>19122.453495931</c:v>
                </c:pt>
              </c:numCache>
            </c:numRef>
          </c:val>
        </c:ser>
        <c:dLbls/>
        <c:gapWidth val="60"/>
        <c:overlap val="100"/>
        <c:axId val="178448640"/>
        <c:axId val="181388032"/>
      </c:barChart>
      <c:lineChart>
        <c:grouping val="standard"/>
        <c:ser>
          <c:idx val="0"/>
          <c:order val="0"/>
          <c:tx>
            <c:strRef>
              <c:f>Hoja1!$F$1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00B0F0">
                  <a:alpha val="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Hoja1!$F$2:$F$12</c:f>
              <c:numCache>
                <c:formatCode>_(* #,##0_);_(* \(#,##0\);_(* "-"??_);_(@_)</c:formatCode>
                <c:ptCount val="11"/>
                <c:pt idx="0">
                  <c:v>18803.364033801303</c:v>
                </c:pt>
                <c:pt idx="1">
                  <c:v>24010.0202301393</c:v>
                </c:pt>
                <c:pt idx="2">
                  <c:v>17894.143019804764</c:v>
                </c:pt>
                <c:pt idx="3">
                  <c:v>21719.345676518446</c:v>
                </c:pt>
                <c:pt idx="4">
                  <c:v>27226.302260168497</c:v>
                </c:pt>
                <c:pt idx="5">
                  <c:v>28607.826157703621</c:v>
                </c:pt>
                <c:pt idx="6">
                  <c:v>29968.785641610597</c:v>
                </c:pt>
                <c:pt idx="7">
                  <c:v>31304.707594624426</c:v>
                </c:pt>
                <c:pt idx="8">
                  <c:v>24493.897998007327</c:v>
                </c:pt>
                <c:pt idx="9">
                  <c:v>22154.598382519929</c:v>
                </c:pt>
                <c:pt idx="10">
                  <c:v>24412.180571421435</c:v>
                </c:pt>
              </c:numCache>
            </c:numRef>
          </c:val>
        </c:ser>
        <c:dLbls/>
        <c:marker val="1"/>
        <c:axId val="184032640"/>
        <c:axId val="183642368"/>
      </c:lineChart>
      <c:catAx>
        <c:axId val="17844864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81388032"/>
        <c:crosses val="autoZero"/>
        <c:auto val="1"/>
        <c:lblAlgn val="ctr"/>
        <c:lblOffset val="100"/>
      </c:catAx>
      <c:valAx>
        <c:axId val="181388032"/>
        <c:scaling>
          <c:orientation val="minMax"/>
          <c:max val="26000"/>
          <c:min val="0"/>
        </c:scaling>
        <c:delete val="1"/>
        <c:axPos val="l"/>
        <c:numFmt formatCode="0" sourceLinked="0"/>
        <c:tickLblPos val="nextTo"/>
        <c:crossAx val="178448640"/>
        <c:crosses val="autoZero"/>
        <c:crossBetween val="between"/>
      </c:valAx>
      <c:valAx>
        <c:axId val="183642368"/>
        <c:scaling>
          <c:orientation val="minMax"/>
        </c:scaling>
        <c:delete val="1"/>
        <c:axPos val="r"/>
        <c:numFmt formatCode="_(* #,##0_);_(* \(#,##0\);_(* &quot;-&quot;??_);_(@_)" sourceLinked="1"/>
        <c:tickLblPos val="nextTo"/>
        <c:crossAx val="184032640"/>
        <c:crosses val="max"/>
        <c:crossBetween val="between"/>
      </c:valAx>
      <c:catAx>
        <c:axId val="184032640"/>
        <c:scaling>
          <c:orientation val="minMax"/>
        </c:scaling>
        <c:delete val="1"/>
        <c:axPos val="b"/>
        <c:numFmt formatCode="General" sourceLinked="1"/>
        <c:tickLblPos val="nextTo"/>
        <c:crossAx val="183642368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ser>
          <c:idx val="2"/>
          <c:order val="1"/>
          <c:tx>
            <c:strRef>
              <c:f>Hoja1!$C$1</c:f>
              <c:strCache>
                <c:ptCount val="1"/>
                <c:pt idx="0">
                  <c:v>Exportaciones servicios 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Hoja1!$C$2:$C$12</c:f>
              <c:numCache>
                <c:formatCode>_(* #,##0_);_(* \(#,##0\);_(* "-"??_);_(@_)</c:formatCode>
                <c:ptCount val="11"/>
                <c:pt idx="0">
                  <c:v>1200.0899268713006</c:v>
                </c:pt>
                <c:pt idx="1">
                  <c:v>1313.1068556514927</c:v>
                </c:pt>
                <c:pt idx="2">
                  <c:v>1227.4444062607711</c:v>
                </c:pt>
                <c:pt idx="3">
                  <c:v>1472.2216395347987</c:v>
                </c:pt>
                <c:pt idx="4">
                  <c:v>1587.4700941825961</c:v>
                </c:pt>
                <c:pt idx="5">
                  <c:v>1808.7081147772371</c:v>
                </c:pt>
                <c:pt idx="6">
                  <c:v>2041.36802636018</c:v>
                </c:pt>
                <c:pt idx="7">
                  <c:v>2346.2880067942988</c:v>
                </c:pt>
                <c:pt idx="8">
                  <c:v>2391.3127373768571</c:v>
                </c:pt>
                <c:pt idx="9">
                  <c:v>2139.8496463646875</c:v>
                </c:pt>
                <c:pt idx="10">
                  <c:v>2299.9297741367195</c:v>
                </c:pt>
              </c:numCache>
            </c:numRef>
          </c:val>
        </c:ser>
        <c:dLbls/>
        <c:gapWidth val="60"/>
        <c:overlap val="100"/>
        <c:axId val="222857088"/>
        <c:axId val="222995584"/>
      </c:barChart>
      <c:lineChart>
        <c:grouping val="standard"/>
        <c:ser>
          <c:idx val="0"/>
          <c:order val="0"/>
          <c:tx>
            <c:strRef>
              <c:f>Hoja1!$F$1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00B0F0">
                  <a:alpha val="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Hoja1!$A$2:$A$12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Hoja1!$F$2:$F$12</c:f>
              <c:numCache>
                <c:formatCode>_(* #,##0_);_(* \(#,##0\);_(* "-"??_);_(@_)</c:formatCode>
                <c:ptCount val="11"/>
                <c:pt idx="0">
                  <c:v>18803.364033801303</c:v>
                </c:pt>
                <c:pt idx="1">
                  <c:v>24010.0202301393</c:v>
                </c:pt>
                <c:pt idx="2">
                  <c:v>17894.143019804764</c:v>
                </c:pt>
                <c:pt idx="3">
                  <c:v>21719.345676518446</c:v>
                </c:pt>
                <c:pt idx="4">
                  <c:v>27226.302260168497</c:v>
                </c:pt>
                <c:pt idx="5">
                  <c:v>28607.826157703621</c:v>
                </c:pt>
                <c:pt idx="6">
                  <c:v>29968.785641610597</c:v>
                </c:pt>
                <c:pt idx="7">
                  <c:v>31304.707594624426</c:v>
                </c:pt>
                <c:pt idx="8">
                  <c:v>24493.897998007327</c:v>
                </c:pt>
                <c:pt idx="9">
                  <c:v>22154.598382519929</c:v>
                </c:pt>
                <c:pt idx="10">
                  <c:v>24412.180571421435</c:v>
                </c:pt>
              </c:numCache>
            </c:numRef>
          </c:val>
        </c:ser>
        <c:dLbls/>
        <c:marker val="1"/>
        <c:axId val="223116288"/>
        <c:axId val="223049984"/>
      </c:lineChart>
      <c:catAx>
        <c:axId val="22285708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22995584"/>
        <c:crosses val="autoZero"/>
        <c:auto val="1"/>
        <c:lblAlgn val="ctr"/>
        <c:lblOffset val="100"/>
      </c:catAx>
      <c:valAx>
        <c:axId val="222995584"/>
        <c:scaling>
          <c:orientation val="minMax"/>
          <c:max val="2500"/>
        </c:scaling>
        <c:delete val="1"/>
        <c:axPos val="l"/>
        <c:numFmt formatCode="0" sourceLinked="0"/>
        <c:majorTickMark val="none"/>
        <c:tickLblPos val="nextTo"/>
        <c:crossAx val="222857088"/>
        <c:crosses val="autoZero"/>
        <c:crossBetween val="between"/>
      </c:valAx>
      <c:valAx>
        <c:axId val="223049984"/>
        <c:scaling>
          <c:orientation val="minMax"/>
        </c:scaling>
        <c:delete val="1"/>
        <c:axPos val="r"/>
        <c:numFmt formatCode="_(* #,##0_);_(* \(#,##0\);_(* &quot;-&quot;??_);_(@_)" sourceLinked="1"/>
        <c:tickLblPos val="nextTo"/>
        <c:crossAx val="223116288"/>
        <c:crosses val="max"/>
        <c:crossBetween val="between"/>
      </c:valAx>
      <c:catAx>
        <c:axId val="223116288"/>
        <c:scaling>
          <c:orientation val="minMax"/>
        </c:scaling>
        <c:delete val="1"/>
        <c:axPos val="b"/>
        <c:numFmt formatCode="General" sourceLinked="1"/>
        <c:tickLblPos val="nextTo"/>
        <c:crossAx val="223049984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s-EC"/>
    </a:p>
  </c:txPr>
  <c:externalData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D1223-50F7-4E49-85C1-3BFFD86C89C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ES"/>
        </a:p>
      </dgm:t>
    </dgm:pt>
    <dgm:pt modelId="{E1EA0691-457B-4096-862A-04BC81684299}">
      <dgm:prSet phldrT="[Texto]"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</a:rPr>
            <a:t>Bajos niveles de Investigación, Desarrollo e Innovación I + D + I</a:t>
          </a:r>
          <a:endParaRPr lang="es-ES" sz="2800" dirty="0">
            <a:solidFill>
              <a:schemeClr val="accent2">
                <a:lumMod val="75000"/>
              </a:schemeClr>
            </a:solidFill>
          </a:endParaRPr>
        </a:p>
      </dgm:t>
    </dgm:pt>
    <dgm:pt modelId="{2EC9FC24-5138-4650-9793-E0BDBF9AA1B6}" type="parTrans" cxnId="{16D6871F-FF87-431C-9FDE-3FF739C84068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14229565-BB29-4A0E-ABC1-71997299EFD8}" type="sibTrans" cxnId="{16D6871F-FF87-431C-9FDE-3FF739C84068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02D9C205-09F3-41BC-BAB7-029F00EE2C17}">
      <dgm:prSet custT="1"/>
      <dgm:spPr/>
      <dgm:t>
        <a:bodyPr/>
        <a:lstStyle/>
        <a:p>
          <a:r>
            <a:rPr lang="es-EC" sz="2700" dirty="0" smtClean="0">
              <a:solidFill>
                <a:schemeClr val="tx1"/>
              </a:solidFill>
            </a:rPr>
            <a:t>Baja Inversión, rezago en modernización y </a:t>
          </a:r>
          <a:r>
            <a:rPr lang="es-EC" sz="2700" b="1" u="sng" dirty="0" smtClean="0">
              <a:solidFill>
                <a:schemeClr val="tx1"/>
              </a:solidFill>
            </a:rPr>
            <a:t>limitado acceso a financiamiento adecuado  </a:t>
          </a:r>
        </a:p>
      </dgm:t>
    </dgm:pt>
    <dgm:pt modelId="{FE9360CC-6938-4061-ACD8-8BF83655A82D}" type="parTrans" cxnId="{C2EF4755-0D6D-4182-BE5F-395AB372FA86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87E28D8F-DCA6-4AC0-8A81-7E05F458C274}" type="sibTrans" cxnId="{C2EF4755-0D6D-4182-BE5F-395AB372FA86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E8A95962-FA07-407D-BE35-C82966FDDAB5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</a:rPr>
            <a:t>Débil articulación público privada y academia - Emprendimiento</a:t>
          </a:r>
        </a:p>
      </dgm:t>
    </dgm:pt>
    <dgm:pt modelId="{8A2BB720-E60F-495C-8CAB-332E496332F1}" type="parTrans" cxnId="{C6391C4E-96E1-421E-8D7D-FD992D33E9A7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682782DA-5750-46AA-8077-5CFA95F92E23}" type="sibTrans" cxnId="{C6391C4E-96E1-421E-8D7D-FD992D33E9A7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6B2B915D-388B-43B6-8234-7AD855A9EA83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</a:rPr>
            <a:t>Limitado acceso a mercados</a:t>
          </a:r>
        </a:p>
      </dgm:t>
    </dgm:pt>
    <dgm:pt modelId="{619C20C8-D186-4D92-A5D4-AD0AC5825F21}" type="parTrans" cxnId="{1A094941-397F-4303-9721-45DC5EA02682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D5A79A49-FD57-4924-8392-B79F80CA08B0}" type="sibTrans" cxnId="{1A094941-397F-4303-9721-45DC5EA02682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7E2FBC4C-1D16-4792-8895-87E6BA2F7A42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</a:rPr>
            <a:t>Baja  productividad y competitividad de la industria  </a:t>
          </a:r>
          <a:endParaRPr lang="es-ES" sz="2800" dirty="0">
            <a:solidFill>
              <a:schemeClr val="tx1"/>
            </a:solidFill>
          </a:endParaRPr>
        </a:p>
      </dgm:t>
    </dgm:pt>
    <dgm:pt modelId="{55C5B4BC-07C6-4191-931E-D4203C2E9554}" type="parTrans" cxnId="{E8D58CA4-23B6-43EE-AA7F-AC0391CB4A34}">
      <dgm:prSet/>
      <dgm:spPr/>
      <dgm:t>
        <a:bodyPr/>
        <a:lstStyle/>
        <a:p>
          <a:endParaRPr lang="es-EC"/>
        </a:p>
      </dgm:t>
    </dgm:pt>
    <dgm:pt modelId="{48E395A4-FB7D-434B-B607-72C6B566C17B}" type="sibTrans" cxnId="{E8D58CA4-23B6-43EE-AA7F-AC0391CB4A34}">
      <dgm:prSet/>
      <dgm:spPr/>
      <dgm:t>
        <a:bodyPr/>
        <a:lstStyle/>
        <a:p>
          <a:endParaRPr lang="es-EC"/>
        </a:p>
      </dgm:t>
    </dgm:pt>
    <dgm:pt modelId="{A0211714-A2DF-424C-9658-A2FBC1094AE2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</a:rPr>
            <a:t>Débil encadenamiento productivo, asociatividad e inclusión</a:t>
          </a:r>
          <a:endParaRPr lang="es-EC" sz="2800" dirty="0">
            <a:solidFill>
              <a:schemeClr val="tx1"/>
            </a:solidFill>
          </a:endParaRPr>
        </a:p>
      </dgm:t>
    </dgm:pt>
    <dgm:pt modelId="{512E1AA7-3488-48B9-8F43-2AF6B76DA66C}" type="parTrans" cxnId="{4D81D373-5FB4-4B7C-BE61-E2A0C4E82F76}">
      <dgm:prSet/>
      <dgm:spPr/>
      <dgm:t>
        <a:bodyPr/>
        <a:lstStyle/>
        <a:p>
          <a:endParaRPr lang="es-ES"/>
        </a:p>
      </dgm:t>
    </dgm:pt>
    <dgm:pt modelId="{4E32F85A-61FB-4574-AD10-478E8B83B903}" type="sibTrans" cxnId="{4D81D373-5FB4-4B7C-BE61-E2A0C4E82F76}">
      <dgm:prSet/>
      <dgm:spPr/>
      <dgm:t>
        <a:bodyPr/>
        <a:lstStyle/>
        <a:p>
          <a:endParaRPr lang="es-ES"/>
        </a:p>
      </dgm:t>
    </dgm:pt>
    <dgm:pt modelId="{00368837-729E-46BB-A7EA-964FCB3C8AAA}" type="pres">
      <dgm:prSet presAssocID="{7DDD1223-50F7-4E49-85C1-3BFFD86C89C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C"/>
        </a:p>
      </dgm:t>
    </dgm:pt>
    <dgm:pt modelId="{02013778-8927-48E1-BAB2-EBFE86905A17}" type="pres">
      <dgm:prSet presAssocID="{7DDD1223-50F7-4E49-85C1-3BFFD86C89C1}" presName="Name1" presStyleCnt="0"/>
      <dgm:spPr/>
    </dgm:pt>
    <dgm:pt modelId="{E926E289-758F-4D7C-AD71-6C936163A533}" type="pres">
      <dgm:prSet presAssocID="{7DDD1223-50F7-4E49-85C1-3BFFD86C89C1}" presName="cycle" presStyleCnt="0"/>
      <dgm:spPr/>
    </dgm:pt>
    <dgm:pt modelId="{3E233AEF-6CAD-4C6B-9ABC-6BB6F8D4EA40}" type="pres">
      <dgm:prSet presAssocID="{7DDD1223-50F7-4E49-85C1-3BFFD86C89C1}" presName="srcNode" presStyleLbl="node1" presStyleIdx="0" presStyleCnt="6"/>
      <dgm:spPr/>
    </dgm:pt>
    <dgm:pt modelId="{072DEE34-01EF-48DD-9BB1-6C57F9E58D3D}" type="pres">
      <dgm:prSet presAssocID="{7DDD1223-50F7-4E49-85C1-3BFFD86C89C1}" presName="conn" presStyleLbl="parChTrans1D2" presStyleIdx="0" presStyleCnt="1"/>
      <dgm:spPr/>
      <dgm:t>
        <a:bodyPr/>
        <a:lstStyle/>
        <a:p>
          <a:endParaRPr lang="es-EC"/>
        </a:p>
      </dgm:t>
    </dgm:pt>
    <dgm:pt modelId="{F648B98A-43EE-4B32-A503-16EA3446F731}" type="pres">
      <dgm:prSet presAssocID="{7DDD1223-50F7-4E49-85C1-3BFFD86C89C1}" presName="extraNode" presStyleLbl="node1" presStyleIdx="0" presStyleCnt="6"/>
      <dgm:spPr/>
    </dgm:pt>
    <dgm:pt modelId="{C01FFC64-B5D7-41B7-A400-313E8602D5B0}" type="pres">
      <dgm:prSet presAssocID="{7DDD1223-50F7-4E49-85C1-3BFFD86C89C1}" presName="dstNode" presStyleLbl="node1" presStyleIdx="0" presStyleCnt="6"/>
      <dgm:spPr/>
    </dgm:pt>
    <dgm:pt modelId="{48AFFA65-42E2-4F9D-AB96-844C0826CE65}" type="pres">
      <dgm:prSet presAssocID="{E1EA0691-457B-4096-862A-04BC81684299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84211E-48AC-402B-9085-0898042A2614}" type="pres">
      <dgm:prSet presAssocID="{E1EA0691-457B-4096-862A-04BC81684299}" presName="accent_1" presStyleCnt="0"/>
      <dgm:spPr/>
    </dgm:pt>
    <dgm:pt modelId="{C8F50D67-664C-4A70-A3D4-5622C498FEA2}" type="pres">
      <dgm:prSet presAssocID="{E1EA0691-457B-4096-862A-04BC81684299}" presName="accentRepeatNode" presStyleLbl="solidFgAcc1" presStyleIdx="0" presStyleCnt="6"/>
      <dgm:spPr/>
    </dgm:pt>
    <dgm:pt modelId="{DFEDB104-FEA6-4292-8B32-9409DF872074}" type="pres">
      <dgm:prSet presAssocID="{7E2FBC4C-1D16-4792-8895-87E6BA2F7A42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8B54A0-D997-4E42-A7BD-E004F2BABF11}" type="pres">
      <dgm:prSet presAssocID="{7E2FBC4C-1D16-4792-8895-87E6BA2F7A42}" presName="accent_2" presStyleCnt="0"/>
      <dgm:spPr/>
    </dgm:pt>
    <dgm:pt modelId="{27900F89-A85A-4557-99AF-F3FCA7A834A5}" type="pres">
      <dgm:prSet presAssocID="{7E2FBC4C-1D16-4792-8895-87E6BA2F7A42}" presName="accentRepeatNode" presStyleLbl="solidFgAcc1" presStyleIdx="1" presStyleCnt="6"/>
      <dgm:spPr/>
    </dgm:pt>
    <dgm:pt modelId="{3CD6B533-0FE4-4964-95AB-73BC2A9E55A5}" type="pres">
      <dgm:prSet presAssocID="{A0211714-A2DF-424C-9658-A2FBC1094AE2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E05F5B1-73F4-486C-8C1F-F329AC29BBD2}" type="pres">
      <dgm:prSet presAssocID="{A0211714-A2DF-424C-9658-A2FBC1094AE2}" presName="accent_3" presStyleCnt="0"/>
      <dgm:spPr/>
    </dgm:pt>
    <dgm:pt modelId="{09A9C350-05BE-4322-B403-D637BD9B062A}" type="pres">
      <dgm:prSet presAssocID="{A0211714-A2DF-424C-9658-A2FBC1094AE2}" presName="accentRepeatNode" presStyleLbl="solidFgAcc1" presStyleIdx="2" presStyleCnt="6"/>
      <dgm:spPr/>
    </dgm:pt>
    <dgm:pt modelId="{A8EEFAE5-231A-47B8-BD11-4972C51E22FC}" type="pres">
      <dgm:prSet presAssocID="{02D9C205-09F3-41BC-BAB7-029F00EE2C17}" presName="text_4" presStyleLbl="node1" presStyleIdx="3" presStyleCnt="6" custScaleY="12268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3CD7279-A2AE-4D44-BE1A-BA3FB2C52A11}" type="pres">
      <dgm:prSet presAssocID="{02D9C205-09F3-41BC-BAB7-029F00EE2C17}" presName="accent_4" presStyleCnt="0"/>
      <dgm:spPr/>
    </dgm:pt>
    <dgm:pt modelId="{F4B07576-42A6-4EE4-BAB0-006C030183B3}" type="pres">
      <dgm:prSet presAssocID="{02D9C205-09F3-41BC-BAB7-029F00EE2C17}" presName="accentRepeatNode" presStyleLbl="solidFgAcc1" presStyleIdx="3" presStyleCnt="6"/>
      <dgm:spPr/>
    </dgm:pt>
    <dgm:pt modelId="{99425420-DE6E-406C-97F3-145F61C8BC75}" type="pres">
      <dgm:prSet presAssocID="{E8A95962-FA07-407D-BE35-C82966FDDAB5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E2B109C-C8C7-42E1-B164-50A1269B769D}" type="pres">
      <dgm:prSet presAssocID="{E8A95962-FA07-407D-BE35-C82966FDDAB5}" presName="accent_5" presStyleCnt="0"/>
      <dgm:spPr/>
    </dgm:pt>
    <dgm:pt modelId="{61A30ACA-AB9F-4E0C-A582-82B4041D292C}" type="pres">
      <dgm:prSet presAssocID="{E8A95962-FA07-407D-BE35-C82966FDDAB5}" presName="accentRepeatNode" presStyleLbl="solidFgAcc1" presStyleIdx="4" presStyleCnt="6"/>
      <dgm:spPr/>
    </dgm:pt>
    <dgm:pt modelId="{A930DA45-F74C-4771-9CCC-93E0EED13D05}" type="pres">
      <dgm:prSet presAssocID="{6B2B915D-388B-43B6-8234-7AD855A9EA83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C58240-193E-47A5-AE20-5BD466AFEA69}" type="pres">
      <dgm:prSet presAssocID="{6B2B915D-388B-43B6-8234-7AD855A9EA83}" presName="accent_6" presStyleCnt="0"/>
      <dgm:spPr/>
    </dgm:pt>
    <dgm:pt modelId="{E7E6E98C-795D-41BC-80C1-220D67D15DE6}" type="pres">
      <dgm:prSet presAssocID="{6B2B915D-388B-43B6-8234-7AD855A9EA83}" presName="accentRepeatNode" presStyleLbl="solidFgAcc1" presStyleIdx="5" presStyleCnt="6"/>
      <dgm:spPr/>
    </dgm:pt>
  </dgm:ptLst>
  <dgm:cxnLst>
    <dgm:cxn modelId="{C2EF4755-0D6D-4182-BE5F-395AB372FA86}" srcId="{7DDD1223-50F7-4E49-85C1-3BFFD86C89C1}" destId="{02D9C205-09F3-41BC-BAB7-029F00EE2C17}" srcOrd="3" destOrd="0" parTransId="{FE9360CC-6938-4061-ACD8-8BF83655A82D}" sibTransId="{87E28D8F-DCA6-4AC0-8A81-7E05F458C274}"/>
    <dgm:cxn modelId="{C6391C4E-96E1-421E-8D7D-FD992D33E9A7}" srcId="{7DDD1223-50F7-4E49-85C1-3BFFD86C89C1}" destId="{E8A95962-FA07-407D-BE35-C82966FDDAB5}" srcOrd="4" destOrd="0" parTransId="{8A2BB720-E60F-495C-8CAB-332E496332F1}" sibTransId="{682782DA-5750-46AA-8077-5CFA95F92E23}"/>
    <dgm:cxn modelId="{2EDEB8EE-5998-48D8-AA9C-238863480E49}" type="presOf" srcId="{14229565-BB29-4A0E-ABC1-71997299EFD8}" destId="{072DEE34-01EF-48DD-9BB1-6C57F9E58D3D}" srcOrd="0" destOrd="0" presId="urn:microsoft.com/office/officeart/2008/layout/VerticalCurvedList"/>
    <dgm:cxn modelId="{995B1A2F-7ECF-47F3-855B-875ADC1B4ACB}" type="presOf" srcId="{E8A95962-FA07-407D-BE35-C82966FDDAB5}" destId="{99425420-DE6E-406C-97F3-145F61C8BC75}" srcOrd="0" destOrd="0" presId="urn:microsoft.com/office/officeart/2008/layout/VerticalCurvedList"/>
    <dgm:cxn modelId="{71D8B5A8-62B3-43C1-8DF2-DFB7B6D8D45F}" type="presOf" srcId="{02D9C205-09F3-41BC-BAB7-029F00EE2C17}" destId="{A8EEFAE5-231A-47B8-BD11-4972C51E22FC}" srcOrd="0" destOrd="0" presId="urn:microsoft.com/office/officeart/2008/layout/VerticalCurvedList"/>
    <dgm:cxn modelId="{E8D58CA4-23B6-43EE-AA7F-AC0391CB4A34}" srcId="{7DDD1223-50F7-4E49-85C1-3BFFD86C89C1}" destId="{7E2FBC4C-1D16-4792-8895-87E6BA2F7A42}" srcOrd="1" destOrd="0" parTransId="{55C5B4BC-07C6-4191-931E-D4203C2E9554}" sibTransId="{48E395A4-FB7D-434B-B607-72C6B566C17B}"/>
    <dgm:cxn modelId="{16D6871F-FF87-431C-9FDE-3FF739C84068}" srcId="{7DDD1223-50F7-4E49-85C1-3BFFD86C89C1}" destId="{E1EA0691-457B-4096-862A-04BC81684299}" srcOrd="0" destOrd="0" parTransId="{2EC9FC24-5138-4650-9793-E0BDBF9AA1B6}" sibTransId="{14229565-BB29-4A0E-ABC1-71997299EFD8}"/>
    <dgm:cxn modelId="{B4652C4E-380F-4B21-BF41-E7F4DE7DE382}" type="presOf" srcId="{E1EA0691-457B-4096-862A-04BC81684299}" destId="{48AFFA65-42E2-4F9D-AB96-844C0826CE65}" srcOrd="0" destOrd="0" presId="urn:microsoft.com/office/officeart/2008/layout/VerticalCurvedList"/>
    <dgm:cxn modelId="{1A094941-397F-4303-9721-45DC5EA02682}" srcId="{7DDD1223-50F7-4E49-85C1-3BFFD86C89C1}" destId="{6B2B915D-388B-43B6-8234-7AD855A9EA83}" srcOrd="5" destOrd="0" parTransId="{619C20C8-D186-4D92-A5D4-AD0AC5825F21}" sibTransId="{D5A79A49-FD57-4924-8392-B79F80CA08B0}"/>
    <dgm:cxn modelId="{0C09FA78-D595-47A5-B5B0-995CB7DDDF0E}" type="presOf" srcId="{A0211714-A2DF-424C-9658-A2FBC1094AE2}" destId="{3CD6B533-0FE4-4964-95AB-73BC2A9E55A5}" srcOrd="0" destOrd="0" presId="urn:microsoft.com/office/officeart/2008/layout/VerticalCurvedList"/>
    <dgm:cxn modelId="{6A1EB364-78E0-4903-913D-4C572CCB5B23}" type="presOf" srcId="{6B2B915D-388B-43B6-8234-7AD855A9EA83}" destId="{A930DA45-F74C-4771-9CCC-93E0EED13D05}" srcOrd="0" destOrd="0" presId="urn:microsoft.com/office/officeart/2008/layout/VerticalCurvedList"/>
    <dgm:cxn modelId="{9C50BC9C-4A8C-4F19-A282-3E3F5CDBB301}" type="presOf" srcId="{7E2FBC4C-1D16-4792-8895-87E6BA2F7A42}" destId="{DFEDB104-FEA6-4292-8B32-9409DF872074}" srcOrd="0" destOrd="0" presId="urn:microsoft.com/office/officeart/2008/layout/VerticalCurvedList"/>
    <dgm:cxn modelId="{96F5FC59-5AAE-45D2-BFD4-9A399A0F2827}" type="presOf" srcId="{7DDD1223-50F7-4E49-85C1-3BFFD86C89C1}" destId="{00368837-729E-46BB-A7EA-964FCB3C8AAA}" srcOrd="0" destOrd="0" presId="urn:microsoft.com/office/officeart/2008/layout/VerticalCurvedList"/>
    <dgm:cxn modelId="{4D81D373-5FB4-4B7C-BE61-E2A0C4E82F76}" srcId="{7DDD1223-50F7-4E49-85C1-3BFFD86C89C1}" destId="{A0211714-A2DF-424C-9658-A2FBC1094AE2}" srcOrd="2" destOrd="0" parTransId="{512E1AA7-3488-48B9-8F43-2AF6B76DA66C}" sibTransId="{4E32F85A-61FB-4574-AD10-478E8B83B903}"/>
    <dgm:cxn modelId="{FF0428FD-333C-4F4E-B682-2C5320A1A593}" type="presParOf" srcId="{00368837-729E-46BB-A7EA-964FCB3C8AAA}" destId="{02013778-8927-48E1-BAB2-EBFE86905A17}" srcOrd="0" destOrd="0" presId="urn:microsoft.com/office/officeart/2008/layout/VerticalCurvedList"/>
    <dgm:cxn modelId="{C4CA8E97-E0A8-406F-AB10-35C4186512D2}" type="presParOf" srcId="{02013778-8927-48E1-BAB2-EBFE86905A17}" destId="{E926E289-758F-4D7C-AD71-6C936163A533}" srcOrd="0" destOrd="0" presId="urn:microsoft.com/office/officeart/2008/layout/VerticalCurvedList"/>
    <dgm:cxn modelId="{EAA7711F-AE25-46F8-B1FF-357C8E4B6CE5}" type="presParOf" srcId="{E926E289-758F-4D7C-AD71-6C936163A533}" destId="{3E233AEF-6CAD-4C6B-9ABC-6BB6F8D4EA40}" srcOrd="0" destOrd="0" presId="urn:microsoft.com/office/officeart/2008/layout/VerticalCurvedList"/>
    <dgm:cxn modelId="{0B904B4F-C1DC-4500-BF2F-BE273B9336F7}" type="presParOf" srcId="{E926E289-758F-4D7C-AD71-6C936163A533}" destId="{072DEE34-01EF-48DD-9BB1-6C57F9E58D3D}" srcOrd="1" destOrd="0" presId="urn:microsoft.com/office/officeart/2008/layout/VerticalCurvedList"/>
    <dgm:cxn modelId="{018A2E55-F4C7-4B9C-AAA2-F8BD5892F7F0}" type="presParOf" srcId="{E926E289-758F-4D7C-AD71-6C936163A533}" destId="{F648B98A-43EE-4B32-A503-16EA3446F731}" srcOrd="2" destOrd="0" presId="urn:microsoft.com/office/officeart/2008/layout/VerticalCurvedList"/>
    <dgm:cxn modelId="{4E2553B9-FAEE-4006-A0A6-21827D89E9D4}" type="presParOf" srcId="{E926E289-758F-4D7C-AD71-6C936163A533}" destId="{C01FFC64-B5D7-41B7-A400-313E8602D5B0}" srcOrd="3" destOrd="0" presId="urn:microsoft.com/office/officeart/2008/layout/VerticalCurvedList"/>
    <dgm:cxn modelId="{8912CD93-FEE1-4306-80CC-F37159B4C73E}" type="presParOf" srcId="{02013778-8927-48E1-BAB2-EBFE86905A17}" destId="{48AFFA65-42E2-4F9D-AB96-844C0826CE65}" srcOrd="1" destOrd="0" presId="urn:microsoft.com/office/officeart/2008/layout/VerticalCurvedList"/>
    <dgm:cxn modelId="{98571264-1D0F-4084-B051-FAD8B10CDF90}" type="presParOf" srcId="{02013778-8927-48E1-BAB2-EBFE86905A17}" destId="{1184211E-48AC-402B-9085-0898042A2614}" srcOrd="2" destOrd="0" presId="urn:microsoft.com/office/officeart/2008/layout/VerticalCurvedList"/>
    <dgm:cxn modelId="{FFCB7E77-90C7-436F-9700-7631D85EFC6E}" type="presParOf" srcId="{1184211E-48AC-402B-9085-0898042A2614}" destId="{C8F50D67-664C-4A70-A3D4-5622C498FEA2}" srcOrd="0" destOrd="0" presId="urn:microsoft.com/office/officeart/2008/layout/VerticalCurvedList"/>
    <dgm:cxn modelId="{0E11DEBA-CE0A-4ED8-B1F6-B9C8A359E743}" type="presParOf" srcId="{02013778-8927-48E1-BAB2-EBFE86905A17}" destId="{DFEDB104-FEA6-4292-8B32-9409DF872074}" srcOrd="3" destOrd="0" presId="urn:microsoft.com/office/officeart/2008/layout/VerticalCurvedList"/>
    <dgm:cxn modelId="{E640AB83-937C-4310-8C60-D60434CF2D0C}" type="presParOf" srcId="{02013778-8927-48E1-BAB2-EBFE86905A17}" destId="{1B8B54A0-D997-4E42-A7BD-E004F2BABF11}" srcOrd="4" destOrd="0" presId="urn:microsoft.com/office/officeart/2008/layout/VerticalCurvedList"/>
    <dgm:cxn modelId="{276196FD-6D5A-4D55-BFC7-C39561D8A2D7}" type="presParOf" srcId="{1B8B54A0-D997-4E42-A7BD-E004F2BABF11}" destId="{27900F89-A85A-4557-99AF-F3FCA7A834A5}" srcOrd="0" destOrd="0" presId="urn:microsoft.com/office/officeart/2008/layout/VerticalCurvedList"/>
    <dgm:cxn modelId="{67410B96-63B5-40C6-907E-BE56EB94A493}" type="presParOf" srcId="{02013778-8927-48E1-BAB2-EBFE86905A17}" destId="{3CD6B533-0FE4-4964-95AB-73BC2A9E55A5}" srcOrd="5" destOrd="0" presId="urn:microsoft.com/office/officeart/2008/layout/VerticalCurvedList"/>
    <dgm:cxn modelId="{FE85E917-2EC4-4067-8365-209F14C2A39E}" type="presParOf" srcId="{02013778-8927-48E1-BAB2-EBFE86905A17}" destId="{EE05F5B1-73F4-486C-8C1F-F329AC29BBD2}" srcOrd="6" destOrd="0" presId="urn:microsoft.com/office/officeart/2008/layout/VerticalCurvedList"/>
    <dgm:cxn modelId="{CA89B5E3-3EFB-4B0B-8AAA-7E6004C95416}" type="presParOf" srcId="{EE05F5B1-73F4-486C-8C1F-F329AC29BBD2}" destId="{09A9C350-05BE-4322-B403-D637BD9B062A}" srcOrd="0" destOrd="0" presId="urn:microsoft.com/office/officeart/2008/layout/VerticalCurvedList"/>
    <dgm:cxn modelId="{93C8CD3D-6F41-47E0-8CF4-ED1A42CC1AEB}" type="presParOf" srcId="{02013778-8927-48E1-BAB2-EBFE86905A17}" destId="{A8EEFAE5-231A-47B8-BD11-4972C51E22FC}" srcOrd="7" destOrd="0" presId="urn:microsoft.com/office/officeart/2008/layout/VerticalCurvedList"/>
    <dgm:cxn modelId="{FD6B47B7-5F0C-4B17-A4A0-17A467BB716F}" type="presParOf" srcId="{02013778-8927-48E1-BAB2-EBFE86905A17}" destId="{53CD7279-A2AE-4D44-BE1A-BA3FB2C52A11}" srcOrd="8" destOrd="0" presId="urn:microsoft.com/office/officeart/2008/layout/VerticalCurvedList"/>
    <dgm:cxn modelId="{17F00001-3845-4888-81A4-401866969C4D}" type="presParOf" srcId="{53CD7279-A2AE-4D44-BE1A-BA3FB2C52A11}" destId="{F4B07576-42A6-4EE4-BAB0-006C030183B3}" srcOrd="0" destOrd="0" presId="urn:microsoft.com/office/officeart/2008/layout/VerticalCurvedList"/>
    <dgm:cxn modelId="{933184C9-E962-4504-8C6F-CCCEAE48D908}" type="presParOf" srcId="{02013778-8927-48E1-BAB2-EBFE86905A17}" destId="{99425420-DE6E-406C-97F3-145F61C8BC75}" srcOrd="9" destOrd="0" presId="urn:microsoft.com/office/officeart/2008/layout/VerticalCurvedList"/>
    <dgm:cxn modelId="{4199F394-9B6E-490E-B016-24176F9D324C}" type="presParOf" srcId="{02013778-8927-48E1-BAB2-EBFE86905A17}" destId="{BE2B109C-C8C7-42E1-B164-50A1269B769D}" srcOrd="10" destOrd="0" presId="urn:microsoft.com/office/officeart/2008/layout/VerticalCurvedList"/>
    <dgm:cxn modelId="{37E457B5-0E90-4397-B6AD-C5DF9DE66D12}" type="presParOf" srcId="{BE2B109C-C8C7-42E1-B164-50A1269B769D}" destId="{61A30ACA-AB9F-4E0C-A582-82B4041D292C}" srcOrd="0" destOrd="0" presId="urn:microsoft.com/office/officeart/2008/layout/VerticalCurvedList"/>
    <dgm:cxn modelId="{B9EBE783-F7D1-41DA-BB3C-1AB98DE539EF}" type="presParOf" srcId="{02013778-8927-48E1-BAB2-EBFE86905A17}" destId="{A930DA45-F74C-4771-9CCC-93E0EED13D05}" srcOrd="11" destOrd="0" presId="urn:microsoft.com/office/officeart/2008/layout/VerticalCurvedList"/>
    <dgm:cxn modelId="{8E3EE2D9-71BE-4154-B8BD-681DC70222ED}" type="presParOf" srcId="{02013778-8927-48E1-BAB2-EBFE86905A17}" destId="{D4C58240-193E-47A5-AE20-5BD466AFEA69}" srcOrd="12" destOrd="0" presId="urn:microsoft.com/office/officeart/2008/layout/VerticalCurvedList"/>
    <dgm:cxn modelId="{BC6963B1-B089-400F-9994-A102B219B98D}" type="presParOf" srcId="{D4C58240-193E-47A5-AE20-5BD466AFEA69}" destId="{E7E6E98C-795D-41BC-80C1-220D67D15DE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176458-13D4-4518-B9B1-79BF81C3399B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6EDE122-050A-4AEA-BB8F-03791620E887}">
      <dgm:prSet phldrT="[Texto]" custT="1"/>
      <dgm:spPr/>
      <dgm:t>
        <a:bodyPr/>
        <a:lstStyle/>
        <a:p>
          <a:r>
            <a:rPr lang="es-ES" sz="2400" b="1" dirty="0" smtClean="0"/>
            <a:t>Diálogo</a:t>
          </a:r>
          <a:endParaRPr lang="es-ES" sz="2400" b="1" dirty="0"/>
        </a:p>
      </dgm:t>
    </dgm:pt>
    <dgm:pt modelId="{7648402E-8858-48E7-ADB0-954142755A71}" type="parTrans" cxnId="{8DA77365-B4B4-4BC0-B07C-086962A22909}">
      <dgm:prSet/>
      <dgm:spPr/>
      <dgm:t>
        <a:bodyPr/>
        <a:lstStyle/>
        <a:p>
          <a:endParaRPr lang="es-ES"/>
        </a:p>
      </dgm:t>
    </dgm:pt>
    <dgm:pt modelId="{1DFE0D1E-DFB1-4432-A934-13DE2C54F709}" type="sibTrans" cxnId="{8DA77365-B4B4-4BC0-B07C-086962A22909}">
      <dgm:prSet/>
      <dgm:spPr/>
      <dgm:t>
        <a:bodyPr/>
        <a:lstStyle/>
        <a:p>
          <a:endParaRPr lang="es-ES"/>
        </a:p>
      </dgm:t>
    </dgm:pt>
    <dgm:pt modelId="{07E09221-16E9-4C04-AB10-F0C56B721182}">
      <dgm:prSet phldrT="[Texto]" custT="1"/>
      <dgm:spPr/>
      <dgm:t>
        <a:bodyPr/>
        <a:lstStyle/>
        <a:p>
          <a:r>
            <a:rPr lang="es-ES" sz="1800" dirty="0" smtClean="0"/>
            <a:t>Consejo Consultivo Productivo Tributario</a:t>
          </a:r>
          <a:endParaRPr lang="es-ES" sz="1800" dirty="0"/>
        </a:p>
      </dgm:t>
    </dgm:pt>
    <dgm:pt modelId="{2DB2073C-557A-4882-81B3-EE2C49630978}" type="parTrans" cxnId="{214F528D-8B85-4A4B-A1F1-AA56D1F1A230}">
      <dgm:prSet/>
      <dgm:spPr/>
      <dgm:t>
        <a:bodyPr/>
        <a:lstStyle/>
        <a:p>
          <a:endParaRPr lang="es-ES"/>
        </a:p>
      </dgm:t>
    </dgm:pt>
    <dgm:pt modelId="{85E7E4F0-5A5E-40A0-9C14-FB07A962211A}" type="sibTrans" cxnId="{214F528D-8B85-4A4B-A1F1-AA56D1F1A230}">
      <dgm:prSet/>
      <dgm:spPr/>
      <dgm:t>
        <a:bodyPr/>
        <a:lstStyle/>
        <a:p>
          <a:endParaRPr lang="es-ES"/>
        </a:p>
      </dgm:t>
    </dgm:pt>
    <dgm:pt modelId="{92FAA9A5-5508-47A7-B839-107788C7D214}">
      <dgm:prSet phldrT="[Texto]" custT="1"/>
      <dgm:spPr/>
      <dgm:t>
        <a:bodyPr/>
        <a:lstStyle/>
        <a:p>
          <a:r>
            <a:rPr lang="es-ES" sz="1800" dirty="0" smtClean="0"/>
            <a:t>Consejo Sectorial de la Producción</a:t>
          </a:r>
          <a:endParaRPr lang="es-ES" sz="1800" dirty="0"/>
        </a:p>
      </dgm:t>
    </dgm:pt>
    <dgm:pt modelId="{AEF2A3E6-F682-4650-B614-679E218FEDB9}" type="parTrans" cxnId="{0AEAAB78-D86F-40E2-8467-3A63BD2BD737}">
      <dgm:prSet/>
      <dgm:spPr/>
      <dgm:t>
        <a:bodyPr/>
        <a:lstStyle/>
        <a:p>
          <a:endParaRPr lang="es-ES"/>
        </a:p>
      </dgm:t>
    </dgm:pt>
    <dgm:pt modelId="{2D7ACDB6-7665-4C91-B0D7-3CBE890E8858}" type="sibTrans" cxnId="{0AEAAB78-D86F-40E2-8467-3A63BD2BD737}">
      <dgm:prSet/>
      <dgm:spPr/>
      <dgm:t>
        <a:bodyPr/>
        <a:lstStyle/>
        <a:p>
          <a:endParaRPr lang="es-ES"/>
        </a:p>
      </dgm:t>
    </dgm:pt>
    <dgm:pt modelId="{27700298-767D-4769-A8C7-A7E2930339B8}">
      <dgm:prSet phldrT="[Texto]" custT="1"/>
      <dgm:spPr/>
      <dgm:t>
        <a:bodyPr/>
        <a:lstStyle/>
        <a:p>
          <a:r>
            <a:rPr lang="es-ES" sz="2400" b="1" dirty="0" smtClean="0"/>
            <a:t>Políticas</a:t>
          </a:r>
          <a:endParaRPr lang="es-ES" sz="2400" b="1" dirty="0"/>
        </a:p>
      </dgm:t>
    </dgm:pt>
    <dgm:pt modelId="{B2999186-E34B-4C6A-97CE-4E480BC6FC6F}" type="parTrans" cxnId="{2985C1E2-17DE-473B-BD49-2C095C7F04F8}">
      <dgm:prSet/>
      <dgm:spPr/>
      <dgm:t>
        <a:bodyPr/>
        <a:lstStyle/>
        <a:p>
          <a:endParaRPr lang="es-ES"/>
        </a:p>
      </dgm:t>
    </dgm:pt>
    <dgm:pt modelId="{41476A5C-B378-4722-9DA9-47B45580CE53}" type="sibTrans" cxnId="{2985C1E2-17DE-473B-BD49-2C095C7F04F8}">
      <dgm:prSet/>
      <dgm:spPr/>
      <dgm:t>
        <a:bodyPr/>
        <a:lstStyle/>
        <a:p>
          <a:endParaRPr lang="es-ES"/>
        </a:p>
      </dgm:t>
    </dgm:pt>
    <dgm:pt modelId="{00EEA7D3-72BD-4091-863B-4DDC49F0F07D}">
      <dgm:prSet phldrT="[Texto]" custT="1"/>
      <dgm:spPr/>
      <dgm:t>
        <a:bodyPr anchor="ctr"/>
        <a:lstStyle/>
        <a:p>
          <a:r>
            <a:rPr lang="es-ES" sz="1600" dirty="0" smtClean="0"/>
            <a:t>Redefinición de la Política Industrial</a:t>
          </a:r>
          <a:endParaRPr lang="es-ES" sz="1600" dirty="0"/>
        </a:p>
      </dgm:t>
    </dgm:pt>
    <dgm:pt modelId="{E548F4DA-AC18-4954-8BA1-30F0D751F9C3}" type="parTrans" cxnId="{E9F989DF-8D35-417A-B6B6-B2A092647F34}">
      <dgm:prSet/>
      <dgm:spPr/>
      <dgm:t>
        <a:bodyPr/>
        <a:lstStyle/>
        <a:p>
          <a:endParaRPr lang="es-ES"/>
        </a:p>
      </dgm:t>
    </dgm:pt>
    <dgm:pt modelId="{287C8397-B114-41B2-B12C-DC7EF713F835}" type="sibTrans" cxnId="{E9F989DF-8D35-417A-B6B6-B2A092647F34}">
      <dgm:prSet/>
      <dgm:spPr/>
      <dgm:t>
        <a:bodyPr/>
        <a:lstStyle/>
        <a:p>
          <a:endParaRPr lang="es-ES"/>
        </a:p>
      </dgm:t>
    </dgm:pt>
    <dgm:pt modelId="{0AF62FCE-739A-44EF-A309-947EDF68790A}">
      <dgm:prSet phldrT="[Texto]" custT="1"/>
      <dgm:spPr/>
      <dgm:t>
        <a:bodyPr anchor="ctr"/>
        <a:lstStyle/>
        <a:p>
          <a:r>
            <a:rPr lang="es-ES" sz="1600" dirty="0" smtClean="0"/>
            <a:t>Política Productiva Fronteriza</a:t>
          </a:r>
          <a:endParaRPr lang="es-ES" sz="1600" dirty="0"/>
        </a:p>
      </dgm:t>
    </dgm:pt>
    <dgm:pt modelId="{F6E1E4AA-7619-4B5C-92FE-A3C1569D0A4D}" type="parTrans" cxnId="{1B0F497D-2CAB-4B8F-ABEC-814D824C4FFE}">
      <dgm:prSet/>
      <dgm:spPr/>
      <dgm:t>
        <a:bodyPr/>
        <a:lstStyle/>
        <a:p>
          <a:endParaRPr lang="es-ES"/>
        </a:p>
      </dgm:t>
    </dgm:pt>
    <dgm:pt modelId="{4843E439-09EC-419D-AB38-6CDDD244C6E7}" type="sibTrans" cxnId="{1B0F497D-2CAB-4B8F-ABEC-814D824C4FFE}">
      <dgm:prSet/>
      <dgm:spPr/>
      <dgm:t>
        <a:bodyPr/>
        <a:lstStyle/>
        <a:p>
          <a:endParaRPr lang="es-ES"/>
        </a:p>
      </dgm:t>
    </dgm:pt>
    <dgm:pt modelId="{9622BCD3-67DA-410D-B633-52A33A39FF8D}">
      <dgm:prSet phldrT="[Texto]"/>
      <dgm:spPr/>
      <dgm:t>
        <a:bodyPr/>
        <a:lstStyle/>
        <a:p>
          <a:r>
            <a:rPr lang="es-ES" b="1" dirty="0" smtClean="0"/>
            <a:t>Acciones</a:t>
          </a:r>
          <a:endParaRPr lang="es-ES" b="1" dirty="0"/>
        </a:p>
      </dgm:t>
    </dgm:pt>
    <dgm:pt modelId="{FA2BCA14-9F35-4D62-87DF-B5363A71DC8B}" type="parTrans" cxnId="{6AFEBD2F-8924-4DA5-9152-A3F303A4533D}">
      <dgm:prSet/>
      <dgm:spPr/>
      <dgm:t>
        <a:bodyPr/>
        <a:lstStyle/>
        <a:p>
          <a:endParaRPr lang="es-ES"/>
        </a:p>
      </dgm:t>
    </dgm:pt>
    <dgm:pt modelId="{E7AEE572-4DB7-406D-9C87-22FB08301CE1}" type="sibTrans" cxnId="{6AFEBD2F-8924-4DA5-9152-A3F303A4533D}">
      <dgm:prSet/>
      <dgm:spPr/>
      <dgm:t>
        <a:bodyPr/>
        <a:lstStyle/>
        <a:p>
          <a:endParaRPr lang="es-ES"/>
        </a:p>
      </dgm:t>
    </dgm:pt>
    <dgm:pt modelId="{0A248838-4124-40AC-A0AD-3C212289CF80}">
      <dgm:prSet phldrT="[Texto]" custT="1"/>
      <dgm:spPr/>
      <dgm:t>
        <a:bodyPr/>
        <a:lstStyle/>
        <a:p>
          <a:r>
            <a:rPr lang="es-ES" sz="1800" dirty="0" smtClean="0"/>
            <a:t>Mesas de Competitividad Provinciales</a:t>
          </a:r>
          <a:endParaRPr lang="es-ES" sz="1800" dirty="0"/>
        </a:p>
      </dgm:t>
    </dgm:pt>
    <dgm:pt modelId="{A2C5A79A-443A-442C-AEAC-515968D6290C}" type="parTrans" cxnId="{E1229790-BF2D-436E-A71D-33CD7A8C5262}">
      <dgm:prSet/>
      <dgm:spPr/>
      <dgm:t>
        <a:bodyPr/>
        <a:lstStyle/>
        <a:p>
          <a:endParaRPr lang="es-ES"/>
        </a:p>
      </dgm:t>
    </dgm:pt>
    <dgm:pt modelId="{EA5F620F-4C36-4F08-B4BA-FD8821AE4553}" type="sibTrans" cxnId="{E1229790-BF2D-436E-A71D-33CD7A8C5262}">
      <dgm:prSet/>
      <dgm:spPr/>
      <dgm:t>
        <a:bodyPr/>
        <a:lstStyle/>
        <a:p>
          <a:endParaRPr lang="es-ES"/>
        </a:p>
      </dgm:t>
    </dgm:pt>
    <dgm:pt modelId="{0C53C54D-CFDF-40B7-84AB-5A8D97346F48}">
      <dgm:prSet phldrT="[Texto]" custT="1"/>
      <dgm:spPr/>
      <dgm:t>
        <a:bodyPr/>
        <a:lstStyle/>
        <a:p>
          <a:r>
            <a:rPr lang="es-ES" sz="1800" dirty="0" smtClean="0"/>
            <a:t>Diálogo Territorial</a:t>
          </a:r>
          <a:endParaRPr lang="es-ES" sz="1800" dirty="0"/>
        </a:p>
      </dgm:t>
    </dgm:pt>
    <dgm:pt modelId="{0FF93FEA-AD53-4E34-B809-3A6D0F8D63E8}" type="parTrans" cxnId="{005C717F-547B-412B-9D80-1BC59E548CE6}">
      <dgm:prSet/>
      <dgm:spPr/>
      <dgm:t>
        <a:bodyPr/>
        <a:lstStyle/>
        <a:p>
          <a:endParaRPr lang="es-ES"/>
        </a:p>
      </dgm:t>
    </dgm:pt>
    <dgm:pt modelId="{CBE49278-8131-4213-A309-AA8CE730792B}" type="sibTrans" cxnId="{005C717F-547B-412B-9D80-1BC59E548CE6}">
      <dgm:prSet/>
      <dgm:spPr/>
      <dgm:t>
        <a:bodyPr/>
        <a:lstStyle/>
        <a:p>
          <a:endParaRPr lang="es-ES"/>
        </a:p>
      </dgm:t>
    </dgm:pt>
    <dgm:pt modelId="{C75EDDB7-6BC5-46CB-8A14-C605441415CB}">
      <dgm:prSet phldrT="[Texto]" custT="1"/>
      <dgm:spPr/>
      <dgm:t>
        <a:bodyPr anchor="ctr"/>
        <a:lstStyle/>
        <a:p>
          <a:r>
            <a:rPr lang="es-ES" sz="1600" dirty="0" smtClean="0"/>
            <a:t>Política de Reactivación de Esmeraldas y Manabí</a:t>
          </a:r>
          <a:endParaRPr lang="es-ES" sz="1600" dirty="0"/>
        </a:p>
      </dgm:t>
    </dgm:pt>
    <dgm:pt modelId="{AE0D4767-6DCD-493D-B0FB-FC83AE42873B}" type="parTrans" cxnId="{D193776D-6F0C-4D38-AAE0-A05B8C4129A4}">
      <dgm:prSet/>
      <dgm:spPr/>
      <dgm:t>
        <a:bodyPr/>
        <a:lstStyle/>
        <a:p>
          <a:endParaRPr lang="es-ES"/>
        </a:p>
      </dgm:t>
    </dgm:pt>
    <dgm:pt modelId="{D1F7E2BB-C26E-44B8-982E-7CBF14D4A600}" type="sibTrans" cxnId="{D193776D-6F0C-4D38-AAE0-A05B8C4129A4}">
      <dgm:prSet/>
      <dgm:spPr/>
      <dgm:t>
        <a:bodyPr/>
        <a:lstStyle/>
        <a:p>
          <a:endParaRPr lang="es-ES"/>
        </a:p>
      </dgm:t>
    </dgm:pt>
    <dgm:pt modelId="{6A905836-CFE4-4CB5-B21B-43CED1615DDE}">
      <dgm:prSet phldrT="[Texto]" custT="1"/>
      <dgm:spPr/>
      <dgm:t>
        <a:bodyPr/>
        <a:lstStyle/>
        <a:p>
          <a:r>
            <a:rPr lang="es-ES" sz="1200" b="1" dirty="0" smtClean="0"/>
            <a:t>Ley de Fomento Productivo</a:t>
          </a:r>
          <a:endParaRPr lang="es-ES" sz="1200" b="1" dirty="0"/>
        </a:p>
      </dgm:t>
    </dgm:pt>
    <dgm:pt modelId="{38F69E6B-4AC4-426C-8552-BE14D52ED51F}" type="sibTrans" cxnId="{8A170B81-3565-401B-9706-FC29D69A3AD1}">
      <dgm:prSet/>
      <dgm:spPr/>
      <dgm:t>
        <a:bodyPr/>
        <a:lstStyle/>
        <a:p>
          <a:endParaRPr lang="es-ES"/>
        </a:p>
      </dgm:t>
    </dgm:pt>
    <dgm:pt modelId="{93DCA6E6-45D3-4FEA-BAF3-86D8855D0DC8}" type="parTrans" cxnId="{8A170B81-3565-401B-9706-FC29D69A3AD1}">
      <dgm:prSet/>
      <dgm:spPr/>
      <dgm:t>
        <a:bodyPr/>
        <a:lstStyle/>
        <a:p>
          <a:endParaRPr lang="es-ES"/>
        </a:p>
      </dgm:t>
    </dgm:pt>
    <dgm:pt modelId="{AEF361DA-D0CF-4557-AD97-96B9D9433E0D}">
      <dgm:prSet phldrT="[Texto]" custT="1"/>
      <dgm:spPr/>
      <dgm:t>
        <a:bodyPr/>
        <a:lstStyle/>
        <a:p>
          <a:r>
            <a:rPr lang="es-ES" sz="1200" dirty="0" smtClean="0"/>
            <a:t>Nuevas formas de contratación laboral</a:t>
          </a:r>
          <a:endParaRPr lang="es-ES" sz="1200" dirty="0"/>
        </a:p>
      </dgm:t>
    </dgm:pt>
    <dgm:pt modelId="{DC822539-54E7-482A-B301-CFD1061465DB}" type="sibTrans" cxnId="{EA7241E5-721C-4843-B12F-1DD3E7D608E0}">
      <dgm:prSet/>
      <dgm:spPr/>
      <dgm:t>
        <a:bodyPr/>
        <a:lstStyle/>
        <a:p>
          <a:endParaRPr lang="es-ES"/>
        </a:p>
      </dgm:t>
    </dgm:pt>
    <dgm:pt modelId="{3AB53CEC-A2BB-4424-B7F3-F50BFB44D904}" type="parTrans" cxnId="{EA7241E5-721C-4843-B12F-1DD3E7D608E0}">
      <dgm:prSet/>
      <dgm:spPr/>
      <dgm:t>
        <a:bodyPr/>
        <a:lstStyle/>
        <a:p>
          <a:endParaRPr lang="es-ES"/>
        </a:p>
      </dgm:t>
    </dgm:pt>
    <dgm:pt modelId="{A37C9330-A434-4802-9CCD-2E07D16548A8}">
      <dgm:prSet phldrT="[Texto]" custT="1"/>
      <dgm:spPr/>
      <dgm:t>
        <a:bodyPr/>
        <a:lstStyle/>
        <a:p>
          <a:r>
            <a:rPr lang="es-ES" sz="1200" dirty="0" smtClean="0"/>
            <a:t>Formación técnica y modalidad dual</a:t>
          </a:r>
          <a:endParaRPr lang="es-ES" sz="1200" dirty="0"/>
        </a:p>
      </dgm:t>
    </dgm:pt>
    <dgm:pt modelId="{106997D3-934F-49A7-A920-5F667556488D}" type="sibTrans" cxnId="{24CEC37F-7BE5-49FC-894A-79ED43E92E5F}">
      <dgm:prSet/>
      <dgm:spPr/>
      <dgm:t>
        <a:bodyPr/>
        <a:lstStyle/>
        <a:p>
          <a:endParaRPr lang="es-ES"/>
        </a:p>
      </dgm:t>
    </dgm:pt>
    <dgm:pt modelId="{30DF3413-BB61-4AAF-AB36-A521CB86955B}" type="parTrans" cxnId="{24CEC37F-7BE5-49FC-894A-79ED43E92E5F}">
      <dgm:prSet/>
      <dgm:spPr/>
      <dgm:t>
        <a:bodyPr/>
        <a:lstStyle/>
        <a:p>
          <a:endParaRPr lang="es-ES"/>
        </a:p>
      </dgm:t>
    </dgm:pt>
    <dgm:pt modelId="{CF61D28F-38E3-4F61-9DF3-9380E2BC73B4}">
      <dgm:prSet phldrT="[Texto]" custT="1"/>
      <dgm:spPr/>
      <dgm:t>
        <a:bodyPr/>
        <a:lstStyle/>
        <a:p>
          <a:r>
            <a:rPr lang="es-ES" sz="1200" b="1" dirty="0" smtClean="0"/>
            <a:t>Costos de energía </a:t>
          </a:r>
          <a:endParaRPr lang="es-ES" sz="1200" b="1" dirty="0"/>
        </a:p>
      </dgm:t>
    </dgm:pt>
    <dgm:pt modelId="{2B6C3586-5061-46C7-95CA-A1842F17D43E}" type="sibTrans" cxnId="{B255019E-4397-4FAE-A98C-356E832A9F64}">
      <dgm:prSet/>
      <dgm:spPr/>
      <dgm:t>
        <a:bodyPr/>
        <a:lstStyle/>
        <a:p>
          <a:endParaRPr lang="es-ES"/>
        </a:p>
      </dgm:t>
    </dgm:pt>
    <dgm:pt modelId="{6348F133-1884-48D7-9090-6275054FC223}" type="parTrans" cxnId="{B255019E-4397-4FAE-A98C-356E832A9F64}">
      <dgm:prSet/>
      <dgm:spPr/>
      <dgm:t>
        <a:bodyPr/>
        <a:lstStyle/>
        <a:p>
          <a:endParaRPr lang="es-ES"/>
        </a:p>
      </dgm:t>
    </dgm:pt>
    <dgm:pt modelId="{BD6F053D-FD7A-4A16-A5BF-21F84B63D6A6}">
      <dgm:prSet phldrT="[Texto]" custT="1"/>
      <dgm:spPr/>
      <dgm:t>
        <a:bodyPr/>
        <a:lstStyle/>
        <a:p>
          <a:r>
            <a:rPr lang="es-ES" sz="1200" dirty="0" smtClean="0"/>
            <a:t>Reducción de tarifas eléctricas </a:t>
          </a:r>
          <a:endParaRPr lang="es-ES" sz="1200" dirty="0"/>
        </a:p>
      </dgm:t>
    </dgm:pt>
    <dgm:pt modelId="{9D97FFE6-147C-45BD-A4A7-08A6C2701D17}" type="sibTrans" cxnId="{24BAA54A-12B9-4205-BFC9-D68FDA77C826}">
      <dgm:prSet/>
      <dgm:spPr/>
      <dgm:t>
        <a:bodyPr/>
        <a:lstStyle/>
        <a:p>
          <a:endParaRPr lang="es-ES"/>
        </a:p>
      </dgm:t>
    </dgm:pt>
    <dgm:pt modelId="{0FF5DBE1-14BF-4041-99DE-37A04C303B26}" type="parTrans" cxnId="{24BAA54A-12B9-4205-BFC9-D68FDA77C826}">
      <dgm:prSet/>
      <dgm:spPr/>
      <dgm:t>
        <a:bodyPr/>
        <a:lstStyle/>
        <a:p>
          <a:endParaRPr lang="es-ES"/>
        </a:p>
      </dgm:t>
    </dgm:pt>
    <dgm:pt modelId="{EC19268A-0D08-4698-B5ED-AFDA48123FEE}">
      <dgm:prSet phldrT="[Texto]" custT="1"/>
      <dgm:spPr/>
      <dgm:t>
        <a:bodyPr/>
        <a:lstStyle/>
        <a:p>
          <a:r>
            <a:rPr lang="es-ES" sz="1200" dirty="0" smtClean="0"/>
            <a:t>Reforma al decreto de fijación precios (Fuel </a:t>
          </a:r>
          <a:r>
            <a:rPr lang="es-ES" sz="1200" dirty="0" err="1" smtClean="0"/>
            <a:t>oil</a:t>
          </a:r>
          <a:r>
            <a:rPr lang="es-ES" sz="1200" dirty="0" smtClean="0"/>
            <a:t>).Hacia energías más limpias </a:t>
          </a:r>
          <a:endParaRPr lang="es-ES" sz="1200" dirty="0"/>
        </a:p>
      </dgm:t>
    </dgm:pt>
    <dgm:pt modelId="{4ADBB4C2-78BD-4CAA-BC63-FFC40172EFC5}" type="sibTrans" cxnId="{0502E86C-EBE9-4BD7-AB22-B899245F03CE}">
      <dgm:prSet/>
      <dgm:spPr/>
      <dgm:t>
        <a:bodyPr/>
        <a:lstStyle/>
        <a:p>
          <a:endParaRPr lang="es-ES"/>
        </a:p>
      </dgm:t>
    </dgm:pt>
    <dgm:pt modelId="{EF39E418-2E8A-4496-BE6E-AA3B88862DB7}" type="parTrans" cxnId="{0502E86C-EBE9-4BD7-AB22-B899245F03CE}">
      <dgm:prSet/>
      <dgm:spPr/>
      <dgm:t>
        <a:bodyPr/>
        <a:lstStyle/>
        <a:p>
          <a:endParaRPr lang="es-ES"/>
        </a:p>
      </dgm:t>
    </dgm:pt>
    <dgm:pt modelId="{C67E1D5B-25F3-4FC7-9416-B8F17F5B1E4A}">
      <dgm:prSet phldrT="[Texto]" custT="1"/>
      <dgm:spPr/>
      <dgm:t>
        <a:bodyPr/>
        <a:lstStyle/>
        <a:p>
          <a:r>
            <a:rPr lang="es-ES" sz="1200" b="1" dirty="0" smtClean="0"/>
            <a:t>Costo de capital</a:t>
          </a:r>
          <a:endParaRPr lang="es-ES" sz="1200" b="1" dirty="0"/>
        </a:p>
      </dgm:t>
    </dgm:pt>
    <dgm:pt modelId="{646C1D87-7087-4E67-9B5F-5060F405215F}" type="sibTrans" cxnId="{CC74D051-9D6D-490F-945D-BA4B890CFE0A}">
      <dgm:prSet/>
      <dgm:spPr/>
      <dgm:t>
        <a:bodyPr/>
        <a:lstStyle/>
        <a:p>
          <a:endParaRPr lang="es-ES"/>
        </a:p>
      </dgm:t>
    </dgm:pt>
    <dgm:pt modelId="{59B00684-FB8B-49F9-8F3A-827C43A02293}" type="parTrans" cxnId="{CC74D051-9D6D-490F-945D-BA4B890CFE0A}">
      <dgm:prSet/>
      <dgm:spPr/>
      <dgm:t>
        <a:bodyPr/>
        <a:lstStyle/>
        <a:p>
          <a:endParaRPr lang="es-ES"/>
        </a:p>
      </dgm:t>
    </dgm:pt>
    <dgm:pt modelId="{658F542B-CEF2-4BC9-BEA8-F2B1FD3F44AD}">
      <dgm:prSet phldrT="[Texto]" custT="1"/>
      <dgm:spPr/>
      <dgm:t>
        <a:bodyPr/>
        <a:lstStyle/>
        <a:p>
          <a:r>
            <a:rPr lang="es-ES" sz="1200" dirty="0" smtClean="0"/>
            <a:t>Atracción de banca internacional</a:t>
          </a:r>
          <a:endParaRPr lang="es-ES" sz="1200" dirty="0"/>
        </a:p>
      </dgm:t>
    </dgm:pt>
    <dgm:pt modelId="{FAFA5870-1F84-4F16-929B-E9C5F1622D7C}" type="sibTrans" cxnId="{014921E5-00CB-4DFA-A9C1-73000826C663}">
      <dgm:prSet/>
      <dgm:spPr/>
      <dgm:t>
        <a:bodyPr/>
        <a:lstStyle/>
        <a:p>
          <a:endParaRPr lang="es-ES"/>
        </a:p>
      </dgm:t>
    </dgm:pt>
    <dgm:pt modelId="{B2E03568-1483-4C56-87DE-1078989DFCD7}" type="parTrans" cxnId="{014921E5-00CB-4DFA-A9C1-73000826C663}">
      <dgm:prSet/>
      <dgm:spPr/>
      <dgm:t>
        <a:bodyPr/>
        <a:lstStyle/>
        <a:p>
          <a:endParaRPr lang="es-ES"/>
        </a:p>
      </dgm:t>
    </dgm:pt>
    <dgm:pt modelId="{94E49B0B-88E6-4383-B587-2DB2C3AAC044}">
      <dgm:prSet phldrT="[Texto]" custT="1"/>
      <dgm:spPr/>
      <dgm:t>
        <a:bodyPr/>
        <a:lstStyle/>
        <a:p>
          <a:r>
            <a:rPr lang="es-ES" sz="1200" dirty="0" smtClean="0"/>
            <a:t>Devolución ISD</a:t>
          </a:r>
          <a:endParaRPr lang="es-ES" sz="1200" dirty="0"/>
        </a:p>
      </dgm:t>
    </dgm:pt>
    <dgm:pt modelId="{460AC70F-7B65-49AD-BB27-E68C9ABB37F2}" type="sibTrans" cxnId="{9845FC3B-4DD1-4674-A507-F26260B9097F}">
      <dgm:prSet/>
      <dgm:spPr/>
      <dgm:t>
        <a:bodyPr/>
        <a:lstStyle/>
        <a:p>
          <a:endParaRPr lang="es-ES"/>
        </a:p>
      </dgm:t>
    </dgm:pt>
    <dgm:pt modelId="{CC8F2607-8F07-4A10-AD8C-2F9F112BB756}" type="parTrans" cxnId="{9845FC3B-4DD1-4674-A507-F26260B9097F}">
      <dgm:prSet/>
      <dgm:spPr/>
      <dgm:t>
        <a:bodyPr/>
        <a:lstStyle/>
        <a:p>
          <a:endParaRPr lang="es-ES"/>
        </a:p>
      </dgm:t>
    </dgm:pt>
    <dgm:pt modelId="{5AA6C2A6-7651-4247-AA7E-6CE03F489AE7}">
      <dgm:prSet phldrT="[Texto]" custT="1"/>
      <dgm:spPr/>
      <dgm:t>
        <a:bodyPr/>
        <a:lstStyle/>
        <a:p>
          <a:r>
            <a:rPr lang="es-ES" sz="1200" b="1" dirty="0" smtClean="0"/>
            <a:t>Costos de transacción</a:t>
          </a:r>
          <a:endParaRPr lang="es-ES" sz="1200" b="1" dirty="0"/>
        </a:p>
      </dgm:t>
    </dgm:pt>
    <dgm:pt modelId="{9D4E0BF9-7B44-4F31-994E-714DEE202D0A}" type="sibTrans" cxnId="{ACB94178-2604-4B29-A840-78336D09A3C2}">
      <dgm:prSet/>
      <dgm:spPr/>
      <dgm:t>
        <a:bodyPr/>
        <a:lstStyle/>
        <a:p>
          <a:endParaRPr lang="es-ES"/>
        </a:p>
      </dgm:t>
    </dgm:pt>
    <dgm:pt modelId="{B77E4254-3DBF-4042-9F12-5638EEF95867}" type="parTrans" cxnId="{ACB94178-2604-4B29-A840-78336D09A3C2}">
      <dgm:prSet/>
      <dgm:spPr/>
      <dgm:t>
        <a:bodyPr/>
        <a:lstStyle/>
        <a:p>
          <a:endParaRPr lang="es-ES"/>
        </a:p>
      </dgm:t>
    </dgm:pt>
    <dgm:pt modelId="{D22E85C3-4745-4CDC-9832-A3579CF15633}">
      <dgm:prSet phldrT="[Texto]" custT="1"/>
      <dgm:spPr/>
      <dgm:t>
        <a:bodyPr/>
        <a:lstStyle/>
        <a:p>
          <a:r>
            <a:rPr lang="es-ES" sz="1200" dirty="0" smtClean="0"/>
            <a:t>Simplificación de trámites</a:t>
          </a:r>
          <a:endParaRPr lang="es-ES" sz="1200" dirty="0"/>
        </a:p>
      </dgm:t>
    </dgm:pt>
    <dgm:pt modelId="{0CBAADF5-19A7-46E0-8FD8-0ECF41C61976}" type="sibTrans" cxnId="{E5DBFD53-7B00-4B61-9033-8DD3B0608E7A}">
      <dgm:prSet/>
      <dgm:spPr/>
      <dgm:t>
        <a:bodyPr/>
        <a:lstStyle/>
        <a:p>
          <a:endParaRPr lang="es-ES"/>
        </a:p>
      </dgm:t>
    </dgm:pt>
    <dgm:pt modelId="{B6999F31-9906-450F-BB76-69EB33D41067}" type="parTrans" cxnId="{E5DBFD53-7B00-4B61-9033-8DD3B0608E7A}">
      <dgm:prSet/>
      <dgm:spPr/>
      <dgm:t>
        <a:bodyPr/>
        <a:lstStyle/>
        <a:p>
          <a:endParaRPr lang="es-ES"/>
        </a:p>
      </dgm:t>
    </dgm:pt>
    <dgm:pt modelId="{FE9EFB1F-1714-4282-B3D9-3ABD71891B63}">
      <dgm:prSet phldrT="[Texto]" custT="1"/>
      <dgm:spPr/>
      <dgm:t>
        <a:bodyPr/>
        <a:lstStyle/>
        <a:p>
          <a:r>
            <a:rPr lang="es-ES" sz="1200" dirty="0" smtClean="0"/>
            <a:t> Proyecto de Ley de Quiebras</a:t>
          </a:r>
          <a:endParaRPr lang="es-ES" sz="1200" dirty="0"/>
        </a:p>
      </dgm:t>
    </dgm:pt>
    <dgm:pt modelId="{FB3B13B9-B735-4E61-8C14-D0DAA3B96F12}" type="sibTrans" cxnId="{986C29D9-2FC5-496E-9FC9-B223A2774A7D}">
      <dgm:prSet/>
      <dgm:spPr/>
      <dgm:t>
        <a:bodyPr/>
        <a:lstStyle/>
        <a:p>
          <a:endParaRPr lang="es-ES"/>
        </a:p>
      </dgm:t>
    </dgm:pt>
    <dgm:pt modelId="{D7E75167-6666-48FD-887C-7F35C4C4B17A}" type="parTrans" cxnId="{986C29D9-2FC5-496E-9FC9-B223A2774A7D}">
      <dgm:prSet/>
      <dgm:spPr/>
      <dgm:t>
        <a:bodyPr/>
        <a:lstStyle/>
        <a:p>
          <a:endParaRPr lang="es-ES"/>
        </a:p>
      </dgm:t>
    </dgm:pt>
    <dgm:pt modelId="{EF3FD2BE-980A-4884-BF29-5E0CFE468A46}">
      <dgm:prSet phldrT="[Texto]" custT="1"/>
      <dgm:spPr/>
      <dgm:t>
        <a:bodyPr/>
        <a:lstStyle/>
        <a:p>
          <a:r>
            <a:rPr lang="es-ES" sz="1200" b="1" dirty="0" smtClean="0"/>
            <a:t>Costos materia prima</a:t>
          </a:r>
          <a:endParaRPr lang="es-ES" sz="1200" b="1" dirty="0"/>
        </a:p>
      </dgm:t>
    </dgm:pt>
    <dgm:pt modelId="{0D5C128F-9E88-4A73-AB60-6BC532151FA4}" type="sibTrans" cxnId="{CDA152E4-B2A3-446B-98D4-E5963405A3CC}">
      <dgm:prSet/>
      <dgm:spPr/>
      <dgm:t>
        <a:bodyPr/>
        <a:lstStyle/>
        <a:p>
          <a:endParaRPr lang="es-ES"/>
        </a:p>
      </dgm:t>
    </dgm:pt>
    <dgm:pt modelId="{1381F7AC-3F58-4D3B-A24A-1AEB38A686AD}" type="parTrans" cxnId="{CDA152E4-B2A3-446B-98D4-E5963405A3CC}">
      <dgm:prSet/>
      <dgm:spPr/>
      <dgm:t>
        <a:bodyPr/>
        <a:lstStyle/>
        <a:p>
          <a:endParaRPr lang="es-ES"/>
        </a:p>
      </dgm:t>
    </dgm:pt>
    <dgm:pt modelId="{935A3EDA-E4A0-4707-9EA5-3A8FB7B90809}">
      <dgm:prSet phldrT="[Texto]" custT="1"/>
      <dgm:spPr/>
      <dgm:t>
        <a:bodyPr/>
        <a:lstStyle/>
        <a:p>
          <a:r>
            <a:rPr lang="es-ES" sz="1200" dirty="0" smtClean="0"/>
            <a:t>Reducción aranceles MP, Insumos y BK no producidos</a:t>
          </a:r>
          <a:endParaRPr lang="es-ES" sz="1200" dirty="0"/>
        </a:p>
      </dgm:t>
    </dgm:pt>
    <dgm:pt modelId="{9034F4E7-EEE4-427F-BD66-6CCD61FEE9D5}" type="sibTrans" cxnId="{507975B7-1333-4544-A31A-B0D810879BA8}">
      <dgm:prSet/>
      <dgm:spPr/>
      <dgm:t>
        <a:bodyPr/>
        <a:lstStyle/>
        <a:p>
          <a:endParaRPr lang="es-ES"/>
        </a:p>
      </dgm:t>
    </dgm:pt>
    <dgm:pt modelId="{585B9990-08F0-4E9D-89AF-CB4DF097B9B3}" type="parTrans" cxnId="{507975B7-1333-4544-A31A-B0D810879BA8}">
      <dgm:prSet/>
      <dgm:spPr/>
      <dgm:t>
        <a:bodyPr/>
        <a:lstStyle/>
        <a:p>
          <a:endParaRPr lang="es-ES"/>
        </a:p>
      </dgm:t>
    </dgm:pt>
    <dgm:pt modelId="{9E197F1E-D2BF-48D5-B4BB-9F9E247873F3}">
      <dgm:prSet phldrT="[Texto]" custT="1"/>
      <dgm:spPr/>
      <dgm:t>
        <a:bodyPr/>
        <a:lstStyle/>
        <a:p>
          <a:r>
            <a:rPr lang="es-ES" sz="1200" dirty="0" smtClean="0"/>
            <a:t>Producción agrícola competitiva</a:t>
          </a:r>
          <a:endParaRPr lang="es-ES" sz="1200" dirty="0"/>
        </a:p>
      </dgm:t>
    </dgm:pt>
    <dgm:pt modelId="{A41CEB98-7147-4527-A131-6995864371F1}" type="sibTrans" cxnId="{BE6D71A3-8EC3-441F-AC2D-CB388ED33705}">
      <dgm:prSet/>
      <dgm:spPr/>
      <dgm:t>
        <a:bodyPr/>
        <a:lstStyle/>
        <a:p>
          <a:endParaRPr lang="es-ES"/>
        </a:p>
      </dgm:t>
    </dgm:pt>
    <dgm:pt modelId="{4284F2F9-86E0-407A-A3D8-D31B4566B1D6}" type="parTrans" cxnId="{BE6D71A3-8EC3-441F-AC2D-CB388ED33705}">
      <dgm:prSet/>
      <dgm:spPr/>
      <dgm:t>
        <a:bodyPr/>
        <a:lstStyle/>
        <a:p>
          <a:endParaRPr lang="es-ES"/>
        </a:p>
      </dgm:t>
    </dgm:pt>
    <dgm:pt modelId="{DB2DA6AE-690D-4513-8835-F41EFFCA1044}">
      <dgm:prSet phldrT="[Texto]" custT="1"/>
      <dgm:spPr/>
      <dgm:t>
        <a:bodyPr/>
        <a:lstStyle/>
        <a:p>
          <a:r>
            <a:rPr lang="es-ES" sz="1200" dirty="0" err="1" smtClean="0"/>
            <a:t>Drawback</a:t>
          </a:r>
          <a:r>
            <a:rPr lang="es-ES" sz="1200" dirty="0" smtClean="0"/>
            <a:t> 5% para manufacturas PYMES y EPS</a:t>
          </a:r>
          <a:endParaRPr lang="es-ES" sz="1200" dirty="0"/>
        </a:p>
      </dgm:t>
    </dgm:pt>
    <dgm:pt modelId="{4A40967E-C51E-4EB7-9385-4A42B3253230}" type="sibTrans" cxnId="{96F50B55-3496-40AF-ABDF-029D0B39995D}">
      <dgm:prSet/>
      <dgm:spPr/>
      <dgm:t>
        <a:bodyPr/>
        <a:lstStyle/>
        <a:p>
          <a:endParaRPr lang="es-ES"/>
        </a:p>
      </dgm:t>
    </dgm:pt>
    <dgm:pt modelId="{514A7568-0AD1-4F57-9234-85BB00DFC036}" type="parTrans" cxnId="{96F50B55-3496-40AF-ABDF-029D0B39995D}">
      <dgm:prSet/>
      <dgm:spPr/>
      <dgm:t>
        <a:bodyPr/>
        <a:lstStyle/>
        <a:p>
          <a:endParaRPr lang="es-ES"/>
        </a:p>
      </dgm:t>
    </dgm:pt>
    <dgm:pt modelId="{7D998AF5-9126-4D2D-A1D7-96A27785D22B}">
      <dgm:prSet phldrT="[Texto]" custT="1"/>
      <dgm:spPr/>
      <dgm:t>
        <a:bodyPr/>
        <a:lstStyle/>
        <a:p>
          <a:r>
            <a:rPr lang="es-ES" sz="1200" dirty="0" smtClean="0"/>
            <a:t>Trazabilidad y certificación</a:t>
          </a:r>
          <a:endParaRPr lang="es-ES" sz="1200" dirty="0"/>
        </a:p>
      </dgm:t>
    </dgm:pt>
    <dgm:pt modelId="{F60808AB-18B0-4EBF-B674-32A4D72CE19C}" type="sibTrans" cxnId="{222197D6-4044-4149-B631-6B534F04F534}">
      <dgm:prSet/>
      <dgm:spPr/>
      <dgm:t>
        <a:bodyPr/>
        <a:lstStyle/>
        <a:p>
          <a:endParaRPr lang="es-ES"/>
        </a:p>
      </dgm:t>
    </dgm:pt>
    <dgm:pt modelId="{F5054D0D-C799-47AD-ACFD-CDD5839DEF54}" type="parTrans" cxnId="{222197D6-4044-4149-B631-6B534F04F534}">
      <dgm:prSet/>
      <dgm:spPr/>
      <dgm:t>
        <a:bodyPr/>
        <a:lstStyle/>
        <a:p>
          <a:endParaRPr lang="es-ES"/>
        </a:p>
      </dgm:t>
    </dgm:pt>
    <dgm:pt modelId="{7949A54D-9266-44BD-982F-DED8D62304B8}">
      <dgm:prSet phldrT="[Texto]" custT="1"/>
      <dgm:spPr/>
      <dgm:t>
        <a:bodyPr/>
        <a:lstStyle/>
        <a:p>
          <a:endParaRPr lang="es-ES" sz="1500" dirty="0"/>
        </a:p>
      </dgm:t>
    </dgm:pt>
    <dgm:pt modelId="{092EF99C-A87F-46A6-8F83-582D5D7A332A}" type="sibTrans" cxnId="{A4991A0C-3E2D-4336-9011-682D45CA0A75}">
      <dgm:prSet/>
      <dgm:spPr/>
      <dgm:t>
        <a:bodyPr/>
        <a:lstStyle/>
        <a:p>
          <a:endParaRPr lang="es-ES"/>
        </a:p>
      </dgm:t>
    </dgm:pt>
    <dgm:pt modelId="{451D8550-B0CD-4BF9-9728-AD3CFC886AEB}" type="parTrans" cxnId="{A4991A0C-3E2D-4336-9011-682D45CA0A75}">
      <dgm:prSet/>
      <dgm:spPr/>
      <dgm:t>
        <a:bodyPr/>
        <a:lstStyle/>
        <a:p>
          <a:endParaRPr lang="es-ES"/>
        </a:p>
      </dgm:t>
    </dgm:pt>
    <dgm:pt modelId="{3E70FFC0-F005-4BA3-953E-CDD2E36F5C48}">
      <dgm:prSet phldrT="[Texto]" custT="1"/>
      <dgm:spPr/>
      <dgm:t>
        <a:bodyPr/>
        <a:lstStyle/>
        <a:p>
          <a:endParaRPr lang="es-ES" sz="1200" dirty="0"/>
        </a:p>
      </dgm:t>
    </dgm:pt>
    <dgm:pt modelId="{C4BF170C-70B3-498D-99C7-B97460D16024}" type="sibTrans" cxnId="{780914AE-C2F6-482F-AA6A-09A02DC6E153}">
      <dgm:prSet/>
      <dgm:spPr/>
      <dgm:t>
        <a:bodyPr/>
        <a:lstStyle/>
        <a:p>
          <a:endParaRPr lang="es-ES"/>
        </a:p>
      </dgm:t>
    </dgm:pt>
    <dgm:pt modelId="{C80F63DB-9BCE-4ACD-A8D4-14DD38EF2F7C}" type="parTrans" cxnId="{780914AE-C2F6-482F-AA6A-09A02DC6E153}">
      <dgm:prSet/>
      <dgm:spPr/>
      <dgm:t>
        <a:bodyPr/>
        <a:lstStyle/>
        <a:p>
          <a:endParaRPr lang="es-ES"/>
        </a:p>
      </dgm:t>
    </dgm:pt>
    <dgm:pt modelId="{6D6CF2FD-8DEB-4ED2-A015-6941DF62E892}">
      <dgm:prSet phldrT="[Texto]" custT="1"/>
      <dgm:spPr/>
      <dgm:t>
        <a:bodyPr/>
        <a:lstStyle/>
        <a:p>
          <a:r>
            <a:rPr lang="es-ES" sz="1200" b="1" dirty="0" smtClean="0"/>
            <a:t>Tecnología</a:t>
          </a:r>
          <a:endParaRPr lang="es-ES" sz="1200" dirty="0"/>
        </a:p>
      </dgm:t>
    </dgm:pt>
    <dgm:pt modelId="{3639B806-707F-46DC-895A-BC8989DA4EAF}" type="parTrans" cxnId="{24C8BC85-6884-40DB-99F6-96514FE98AB5}">
      <dgm:prSet/>
      <dgm:spPr/>
      <dgm:t>
        <a:bodyPr/>
        <a:lstStyle/>
        <a:p>
          <a:endParaRPr lang="es-EC"/>
        </a:p>
      </dgm:t>
    </dgm:pt>
    <dgm:pt modelId="{1B732C30-98E5-471A-B9AF-051F218C6EDA}" type="sibTrans" cxnId="{24C8BC85-6884-40DB-99F6-96514FE98AB5}">
      <dgm:prSet/>
      <dgm:spPr/>
      <dgm:t>
        <a:bodyPr/>
        <a:lstStyle/>
        <a:p>
          <a:endParaRPr lang="es-EC"/>
        </a:p>
      </dgm:t>
    </dgm:pt>
    <dgm:pt modelId="{708782BD-31F4-4E47-8277-E0C1C4161BB0}">
      <dgm:prSet phldrT="[Texto]" custT="1"/>
      <dgm:spPr/>
      <dgm:t>
        <a:bodyPr/>
        <a:lstStyle/>
        <a:p>
          <a:r>
            <a:rPr lang="es-ES" sz="1200" b="1" dirty="0" smtClean="0"/>
            <a:t>Otros</a:t>
          </a:r>
          <a:endParaRPr lang="es-ES" sz="1200" b="1" dirty="0"/>
        </a:p>
      </dgm:t>
    </dgm:pt>
    <dgm:pt modelId="{3495679A-F539-4033-BEAE-EA5A9B149433}" type="parTrans" cxnId="{992B976F-E175-4777-9E11-5CB88B66CA31}">
      <dgm:prSet/>
      <dgm:spPr/>
      <dgm:t>
        <a:bodyPr/>
        <a:lstStyle/>
        <a:p>
          <a:endParaRPr lang="es-EC"/>
        </a:p>
      </dgm:t>
    </dgm:pt>
    <dgm:pt modelId="{1847AE1B-FB20-4253-B7C8-AAC324EE17BC}" type="sibTrans" cxnId="{992B976F-E175-4777-9E11-5CB88B66CA31}">
      <dgm:prSet/>
      <dgm:spPr/>
      <dgm:t>
        <a:bodyPr/>
        <a:lstStyle/>
        <a:p>
          <a:endParaRPr lang="es-EC"/>
        </a:p>
      </dgm:t>
    </dgm:pt>
    <dgm:pt modelId="{32A78110-FAD8-4DFE-BEF1-69FA908B08B6}">
      <dgm:prSet phldrT="[Texto]" custT="1"/>
      <dgm:spPr/>
      <dgm:t>
        <a:bodyPr/>
        <a:lstStyle/>
        <a:p>
          <a:r>
            <a:rPr lang="es-ES" sz="1200" b="1" dirty="0" smtClean="0"/>
            <a:t>Agenda digital. Industria 4.0</a:t>
          </a:r>
          <a:endParaRPr lang="es-ES" sz="1200" b="1" dirty="0"/>
        </a:p>
      </dgm:t>
    </dgm:pt>
    <dgm:pt modelId="{C2908F41-3894-40E8-A013-209B00BA076D}" type="parTrans" cxnId="{C7248C15-1CBE-4FBC-A7E1-E3F29B0E9448}">
      <dgm:prSet/>
      <dgm:spPr/>
      <dgm:t>
        <a:bodyPr/>
        <a:lstStyle/>
        <a:p>
          <a:endParaRPr lang="es-EC"/>
        </a:p>
      </dgm:t>
    </dgm:pt>
    <dgm:pt modelId="{47CAAA67-FFDA-4EF8-9B41-87C76A117A6F}" type="sibTrans" cxnId="{C7248C15-1CBE-4FBC-A7E1-E3F29B0E9448}">
      <dgm:prSet/>
      <dgm:spPr/>
      <dgm:t>
        <a:bodyPr/>
        <a:lstStyle/>
        <a:p>
          <a:endParaRPr lang="es-EC"/>
        </a:p>
      </dgm:t>
    </dgm:pt>
    <dgm:pt modelId="{4B61F1F4-F305-4B7C-994D-0E1654B11944}">
      <dgm:prSet custT="1"/>
      <dgm:spPr/>
      <dgm:t>
        <a:bodyPr/>
        <a:lstStyle/>
        <a:p>
          <a:r>
            <a:rPr lang="es-ES" sz="1200" dirty="0" smtClean="0"/>
            <a:t>Desarrollo de energías limpias. Impulso a la movilidad eléctrica</a:t>
          </a:r>
          <a:endParaRPr lang="es-ES" sz="1200" dirty="0"/>
        </a:p>
      </dgm:t>
    </dgm:pt>
    <dgm:pt modelId="{04C623F1-B598-474D-8769-44726B077EC7}" type="parTrans" cxnId="{8574D818-2E49-45E9-9383-D804DD0C531D}">
      <dgm:prSet/>
      <dgm:spPr/>
      <dgm:t>
        <a:bodyPr/>
        <a:lstStyle/>
        <a:p>
          <a:endParaRPr lang="es-EC"/>
        </a:p>
      </dgm:t>
    </dgm:pt>
    <dgm:pt modelId="{AD58BB26-09CC-4D90-9771-2DE1440B101B}" type="sibTrans" cxnId="{8574D818-2E49-45E9-9383-D804DD0C531D}">
      <dgm:prSet/>
      <dgm:spPr/>
      <dgm:t>
        <a:bodyPr/>
        <a:lstStyle/>
        <a:p>
          <a:endParaRPr lang="es-EC"/>
        </a:p>
      </dgm:t>
    </dgm:pt>
    <dgm:pt modelId="{89A7029D-9980-4A8E-8195-EFBFDE0710CE}">
      <dgm:prSet phldrT="[Texto]" custT="1"/>
      <dgm:spPr/>
      <dgm:t>
        <a:bodyPr anchor="ctr"/>
        <a:lstStyle/>
        <a:p>
          <a:r>
            <a:rPr lang="es-ES" sz="1600" dirty="0" smtClean="0"/>
            <a:t>Programa de reconversión productiva en de zonas mineras </a:t>
          </a:r>
          <a:endParaRPr lang="es-ES" sz="1600" dirty="0"/>
        </a:p>
      </dgm:t>
    </dgm:pt>
    <dgm:pt modelId="{1DDFA9D5-B1E4-44E7-86A0-F059E4AD6F43}" type="parTrans" cxnId="{3999D6E5-8900-4915-9D69-E8CFADBB5ECC}">
      <dgm:prSet/>
      <dgm:spPr/>
      <dgm:t>
        <a:bodyPr/>
        <a:lstStyle/>
        <a:p>
          <a:endParaRPr lang="es-EC"/>
        </a:p>
      </dgm:t>
    </dgm:pt>
    <dgm:pt modelId="{4F4A74D5-B898-4E47-A987-2DDD50FA2AF3}" type="sibTrans" cxnId="{3999D6E5-8900-4915-9D69-E8CFADBB5ECC}">
      <dgm:prSet/>
      <dgm:spPr/>
      <dgm:t>
        <a:bodyPr/>
        <a:lstStyle/>
        <a:p>
          <a:endParaRPr lang="es-EC"/>
        </a:p>
      </dgm:t>
    </dgm:pt>
    <dgm:pt modelId="{AA7CF138-83C4-4EC2-959B-B3536CC705B7}">
      <dgm:prSet phldrT="[Texto]" custT="1"/>
      <dgm:spPr/>
      <dgm:t>
        <a:bodyPr/>
        <a:lstStyle/>
        <a:p>
          <a:r>
            <a:rPr lang="es-ES" sz="1200" dirty="0" smtClean="0"/>
            <a:t>Reducción tasas interés activas y líneas de crédito especiales. Banca de inversión pública</a:t>
          </a:r>
          <a:endParaRPr lang="es-ES" sz="1200" dirty="0"/>
        </a:p>
      </dgm:t>
    </dgm:pt>
    <dgm:pt modelId="{C1FED63E-A081-4067-87D5-220C94E41F46}" type="parTrans" cxnId="{18516F4F-9BF7-4ADA-8569-DAA110BBA481}">
      <dgm:prSet/>
      <dgm:spPr/>
      <dgm:t>
        <a:bodyPr/>
        <a:lstStyle/>
        <a:p>
          <a:endParaRPr lang="es-EC"/>
        </a:p>
      </dgm:t>
    </dgm:pt>
    <dgm:pt modelId="{FDBDAE76-164A-4041-BB99-BA5E48AF1512}" type="sibTrans" cxnId="{18516F4F-9BF7-4ADA-8569-DAA110BBA481}">
      <dgm:prSet/>
      <dgm:spPr/>
      <dgm:t>
        <a:bodyPr/>
        <a:lstStyle/>
        <a:p>
          <a:endParaRPr lang="es-EC"/>
        </a:p>
      </dgm:t>
    </dgm:pt>
    <dgm:pt modelId="{FD14AEAA-6331-4943-9A32-D43E44228763}">
      <dgm:prSet phldrT="[Texto]" custT="1"/>
      <dgm:spPr/>
      <dgm:t>
        <a:bodyPr/>
        <a:lstStyle/>
        <a:p>
          <a:r>
            <a:rPr lang="es-ES" sz="1200" dirty="0" smtClean="0"/>
            <a:t>Profundización del mercado de valores y leasing</a:t>
          </a:r>
          <a:endParaRPr lang="es-EC" sz="1200" dirty="0"/>
        </a:p>
      </dgm:t>
    </dgm:pt>
    <dgm:pt modelId="{A0E37D28-A1C5-432A-812B-E0C3ECF3C1CA}" type="parTrans" cxnId="{7814B496-2DFD-439B-BF49-381B147AC8ED}">
      <dgm:prSet/>
      <dgm:spPr/>
      <dgm:t>
        <a:bodyPr/>
        <a:lstStyle/>
        <a:p>
          <a:endParaRPr lang="es-EC"/>
        </a:p>
      </dgm:t>
    </dgm:pt>
    <dgm:pt modelId="{F2DC1F7B-F3FC-4E03-8F02-084F830A21DA}" type="sibTrans" cxnId="{7814B496-2DFD-439B-BF49-381B147AC8ED}">
      <dgm:prSet/>
      <dgm:spPr/>
      <dgm:t>
        <a:bodyPr/>
        <a:lstStyle/>
        <a:p>
          <a:endParaRPr lang="es-EC"/>
        </a:p>
      </dgm:t>
    </dgm:pt>
    <dgm:pt modelId="{34D08C30-B664-4AAA-8F97-D3F2EA89F38A}">
      <dgm:prSet phldrT="[Texto]" custT="1"/>
      <dgm:spPr/>
      <dgm:t>
        <a:bodyPr anchor="ctr"/>
        <a:lstStyle/>
        <a:p>
          <a:r>
            <a:rPr lang="es-ES" sz="1600" dirty="0" smtClean="0"/>
            <a:t>Plataforma RPN, VPN “Plan Casa para Todos”</a:t>
          </a:r>
          <a:endParaRPr lang="es-ES" sz="1600" dirty="0"/>
        </a:p>
      </dgm:t>
    </dgm:pt>
    <dgm:pt modelId="{4A112F95-4934-441F-A141-90425E00734C}" type="parTrans" cxnId="{4F1CD9B6-9C20-43E0-BF06-936286EF4038}">
      <dgm:prSet/>
      <dgm:spPr/>
      <dgm:t>
        <a:bodyPr/>
        <a:lstStyle/>
        <a:p>
          <a:endParaRPr lang="es-EC"/>
        </a:p>
      </dgm:t>
    </dgm:pt>
    <dgm:pt modelId="{4C76A903-DFD2-4732-900A-11ADCBE128AC}" type="sibTrans" cxnId="{4F1CD9B6-9C20-43E0-BF06-936286EF4038}">
      <dgm:prSet/>
      <dgm:spPr/>
      <dgm:t>
        <a:bodyPr/>
        <a:lstStyle/>
        <a:p>
          <a:endParaRPr lang="es-EC"/>
        </a:p>
      </dgm:t>
    </dgm:pt>
    <dgm:pt modelId="{0E67C86B-DEC6-4EDE-A9DA-7952A14B954E}">
      <dgm:prSet phldrT="[Texto]" custT="1"/>
      <dgm:spPr/>
      <dgm:t>
        <a:bodyPr/>
        <a:lstStyle/>
        <a:p>
          <a:r>
            <a:rPr lang="es-ES" sz="1200" dirty="0" smtClean="0"/>
            <a:t>Asociatividad y desarrollo de proveedores</a:t>
          </a:r>
          <a:endParaRPr lang="es-ES" sz="1200" dirty="0"/>
        </a:p>
      </dgm:t>
    </dgm:pt>
    <dgm:pt modelId="{D021317C-3412-4053-A421-792B9F15A826}" type="parTrans" cxnId="{37638CBC-9B5A-435C-A242-4ABEB0DD3192}">
      <dgm:prSet/>
      <dgm:spPr/>
      <dgm:t>
        <a:bodyPr/>
        <a:lstStyle/>
        <a:p>
          <a:endParaRPr lang="es-EC"/>
        </a:p>
      </dgm:t>
    </dgm:pt>
    <dgm:pt modelId="{F09D5E2B-249D-4345-8733-0D5190A4F01A}" type="sibTrans" cxnId="{37638CBC-9B5A-435C-A242-4ABEB0DD3192}">
      <dgm:prSet/>
      <dgm:spPr/>
      <dgm:t>
        <a:bodyPr/>
        <a:lstStyle/>
        <a:p>
          <a:endParaRPr lang="es-EC"/>
        </a:p>
      </dgm:t>
    </dgm:pt>
    <dgm:pt modelId="{8EC06530-D552-4827-BA9B-429FF5F8AB08}">
      <dgm:prSet phldrT="[Texto]" custT="1"/>
      <dgm:spPr/>
      <dgm:t>
        <a:bodyPr anchor="ctr"/>
        <a:lstStyle/>
        <a:p>
          <a:r>
            <a:rPr lang="es-ES" sz="1600" dirty="0" smtClean="0"/>
            <a:t>Política de Desarrollo Territorial. Polos y </a:t>
          </a:r>
          <a:r>
            <a:rPr lang="es-ES" sz="1600" b="1" dirty="0" err="1" smtClean="0"/>
            <a:t>ZEDEs</a:t>
          </a:r>
          <a:endParaRPr lang="es-ES" sz="1600" b="1" dirty="0"/>
        </a:p>
      </dgm:t>
    </dgm:pt>
    <dgm:pt modelId="{894A2122-70CB-419C-A085-B5B1FE2C69CB}" type="parTrans" cxnId="{54E77DAA-37B3-4D43-8052-6C008E0597D2}">
      <dgm:prSet/>
      <dgm:spPr/>
      <dgm:t>
        <a:bodyPr/>
        <a:lstStyle/>
        <a:p>
          <a:endParaRPr lang="es-EC"/>
        </a:p>
      </dgm:t>
    </dgm:pt>
    <dgm:pt modelId="{1EFCF9D4-65D0-45B3-9CAC-F977C192D006}" type="sibTrans" cxnId="{54E77DAA-37B3-4D43-8052-6C008E0597D2}">
      <dgm:prSet/>
      <dgm:spPr/>
      <dgm:t>
        <a:bodyPr/>
        <a:lstStyle/>
        <a:p>
          <a:endParaRPr lang="es-EC"/>
        </a:p>
      </dgm:t>
    </dgm:pt>
    <dgm:pt modelId="{676B3149-0247-4886-A291-429E8AE47D7D}">
      <dgm:prSet phldrT="[Texto]" custT="1"/>
      <dgm:spPr/>
      <dgm:t>
        <a:bodyPr/>
        <a:lstStyle/>
        <a:p>
          <a:r>
            <a:rPr lang="es-ES" sz="1200" dirty="0" smtClean="0"/>
            <a:t>Retiro del mecanismo de primera parte para la verificación de reglamentos técnicos</a:t>
          </a:r>
          <a:endParaRPr lang="es-ES" sz="1200" dirty="0"/>
        </a:p>
      </dgm:t>
    </dgm:pt>
    <dgm:pt modelId="{A563FA14-9795-4D9A-BE96-B3543D4DB1B6}" type="parTrans" cxnId="{12F84C90-853B-482B-929E-8B9825E224A3}">
      <dgm:prSet/>
      <dgm:spPr/>
      <dgm:t>
        <a:bodyPr/>
        <a:lstStyle/>
        <a:p>
          <a:endParaRPr lang="es-EC"/>
        </a:p>
      </dgm:t>
    </dgm:pt>
    <dgm:pt modelId="{7456E82D-F556-45D8-80B2-8BB04685A3EF}" type="sibTrans" cxnId="{12F84C90-853B-482B-929E-8B9825E224A3}">
      <dgm:prSet/>
      <dgm:spPr/>
      <dgm:t>
        <a:bodyPr/>
        <a:lstStyle/>
        <a:p>
          <a:endParaRPr lang="es-EC"/>
        </a:p>
      </dgm:t>
    </dgm:pt>
    <dgm:pt modelId="{EEDF188A-472F-474E-A9ED-903DF91FA519}">
      <dgm:prSet phldrT="[Texto]" custT="1"/>
      <dgm:spPr/>
      <dgm:t>
        <a:bodyPr/>
        <a:lstStyle/>
        <a:p>
          <a:r>
            <a:rPr lang="es-ES" sz="1200" dirty="0" smtClean="0"/>
            <a:t>Transición a energías más limpias</a:t>
          </a:r>
          <a:endParaRPr lang="es-ES" sz="1200" dirty="0"/>
        </a:p>
      </dgm:t>
    </dgm:pt>
    <dgm:pt modelId="{62CF1FA0-FA2E-446B-A0FF-53E1C5C678C5}" type="parTrans" cxnId="{A1158C86-50E9-4005-A0B9-3832A05AE39C}">
      <dgm:prSet/>
      <dgm:spPr/>
      <dgm:t>
        <a:bodyPr/>
        <a:lstStyle/>
        <a:p>
          <a:endParaRPr lang="es-EC"/>
        </a:p>
      </dgm:t>
    </dgm:pt>
    <dgm:pt modelId="{577E5DF3-6B25-48AA-8FAE-C2FB79A1F04F}" type="sibTrans" cxnId="{A1158C86-50E9-4005-A0B9-3832A05AE39C}">
      <dgm:prSet/>
      <dgm:spPr/>
      <dgm:t>
        <a:bodyPr/>
        <a:lstStyle/>
        <a:p>
          <a:endParaRPr lang="es-EC"/>
        </a:p>
      </dgm:t>
    </dgm:pt>
    <dgm:pt modelId="{520EE560-130A-41B6-982C-CDE760DFFD50}">
      <dgm:prSet phldrT="[Texto]" custT="1"/>
      <dgm:spPr/>
      <dgm:t>
        <a:bodyPr/>
        <a:lstStyle/>
        <a:p>
          <a:r>
            <a:rPr lang="es-ES" sz="1200" b="1" dirty="0" smtClean="0"/>
            <a:t>Costos laborales</a:t>
          </a:r>
          <a:endParaRPr lang="es-ES" sz="1200" b="1" dirty="0"/>
        </a:p>
      </dgm:t>
    </dgm:pt>
    <dgm:pt modelId="{9DDE84CA-65F7-451D-8A72-185AE370AD5C}" type="parTrans" cxnId="{3635CF80-DE48-45CC-AD5D-5748B6DFF85D}">
      <dgm:prSet/>
      <dgm:spPr/>
      <dgm:t>
        <a:bodyPr/>
        <a:lstStyle/>
        <a:p>
          <a:endParaRPr lang="es-EC"/>
        </a:p>
      </dgm:t>
    </dgm:pt>
    <dgm:pt modelId="{E88C9D82-8588-4D55-8EB6-69CD0E53644D}" type="sibTrans" cxnId="{3635CF80-DE48-45CC-AD5D-5748B6DFF85D}">
      <dgm:prSet/>
      <dgm:spPr/>
      <dgm:t>
        <a:bodyPr/>
        <a:lstStyle/>
        <a:p>
          <a:endParaRPr lang="es-EC"/>
        </a:p>
      </dgm:t>
    </dgm:pt>
    <dgm:pt modelId="{70F2AE2F-4238-481C-A1D4-DD8ED4FB7C7C}">
      <dgm:prSet phldrT="[Texto]" custT="1"/>
      <dgm:spPr/>
      <dgm:t>
        <a:bodyPr/>
        <a:lstStyle/>
        <a:p>
          <a:r>
            <a:rPr lang="es-ES" sz="1200" b="1" dirty="0" smtClean="0"/>
            <a:t>ZEDE Quito</a:t>
          </a:r>
          <a:endParaRPr lang="es-ES" sz="1200" b="1" dirty="0"/>
        </a:p>
      </dgm:t>
    </dgm:pt>
    <dgm:pt modelId="{F4CFF301-CEF4-4704-B95B-85C22A0D2FA1}" type="parTrans" cxnId="{07C49367-2874-411E-8A0E-BC70D1324DFE}">
      <dgm:prSet/>
      <dgm:spPr/>
      <dgm:t>
        <a:bodyPr/>
        <a:lstStyle/>
        <a:p>
          <a:endParaRPr lang="es-EC"/>
        </a:p>
      </dgm:t>
    </dgm:pt>
    <dgm:pt modelId="{0CD94603-BD3E-4D3C-858E-060FE8E5988A}" type="sibTrans" cxnId="{07C49367-2874-411E-8A0E-BC70D1324DFE}">
      <dgm:prSet/>
      <dgm:spPr/>
      <dgm:t>
        <a:bodyPr/>
        <a:lstStyle/>
        <a:p>
          <a:endParaRPr lang="es-EC"/>
        </a:p>
      </dgm:t>
    </dgm:pt>
    <dgm:pt modelId="{121FA1C5-6F5B-46EE-BF17-3BF6563034A8}" type="pres">
      <dgm:prSet presAssocID="{5C176458-13D4-4518-B9B1-79BF81C3399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E4A1B7E7-0467-4852-9E31-63D2E260FCEA}" type="pres">
      <dgm:prSet presAssocID="{5C176458-13D4-4518-B9B1-79BF81C3399B}" presName="tSp" presStyleCnt="0"/>
      <dgm:spPr/>
    </dgm:pt>
    <dgm:pt modelId="{003DB00B-7DA4-420C-86D6-320CE7A80B20}" type="pres">
      <dgm:prSet presAssocID="{5C176458-13D4-4518-B9B1-79BF81C3399B}" presName="bSp" presStyleCnt="0"/>
      <dgm:spPr/>
    </dgm:pt>
    <dgm:pt modelId="{16546A58-E252-4407-81E8-06554D0730A5}" type="pres">
      <dgm:prSet presAssocID="{5C176458-13D4-4518-B9B1-79BF81C3399B}" presName="process" presStyleCnt="0"/>
      <dgm:spPr/>
    </dgm:pt>
    <dgm:pt modelId="{05F20EAA-792A-4CF7-849E-02F34FD38818}" type="pres">
      <dgm:prSet presAssocID="{96EDE122-050A-4AEA-BB8F-03791620E887}" presName="composite1" presStyleCnt="0"/>
      <dgm:spPr/>
    </dgm:pt>
    <dgm:pt modelId="{EB60FB55-FEC6-42E4-8600-2F7DA8269F15}" type="pres">
      <dgm:prSet presAssocID="{96EDE122-050A-4AEA-BB8F-03791620E887}" presName="dummyNode1" presStyleLbl="node1" presStyleIdx="0" presStyleCnt="3"/>
      <dgm:spPr/>
    </dgm:pt>
    <dgm:pt modelId="{0600A63B-5F82-407D-8788-A119466C8330}" type="pres">
      <dgm:prSet presAssocID="{96EDE122-050A-4AEA-BB8F-03791620E887}" presName="childNode1" presStyleLbl="bgAcc1" presStyleIdx="0" presStyleCnt="3" custScaleX="179573" custScaleY="417573" custLinFactNeighborX="4108" custLinFactNeighborY="1326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034832-F080-4702-AA2B-A476E92277E4}" type="pres">
      <dgm:prSet presAssocID="{96EDE122-050A-4AEA-BB8F-03791620E887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9B260AA-BEB4-4843-907A-44172E6FD9FB}" type="pres">
      <dgm:prSet presAssocID="{96EDE122-050A-4AEA-BB8F-03791620E887}" presName="parentNode1" presStyleLbl="node1" presStyleIdx="0" presStyleCnt="3" custScaleX="156803" custLinFactY="106376" custLinFactNeighborX="-24838" custLinFactNeighborY="200000">
        <dgm:presLayoutVars>
          <dgm:chMax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70C00E8-7CE4-42CF-9B38-232C9C9C5A88}" type="pres">
      <dgm:prSet presAssocID="{96EDE122-050A-4AEA-BB8F-03791620E887}" presName="connSite1" presStyleCnt="0"/>
      <dgm:spPr/>
    </dgm:pt>
    <dgm:pt modelId="{908A7D78-0C1A-495E-BF0C-B89513ADE117}" type="pres">
      <dgm:prSet presAssocID="{1DFE0D1E-DFB1-4432-A934-13DE2C54F709}" presName="Name9" presStyleLbl="sibTrans2D1" presStyleIdx="0" presStyleCnt="2" custFlipVert="1" custScaleY="1666" custLinFactNeighborX="26479" custLinFactNeighborY="31075"/>
      <dgm:spPr/>
      <dgm:t>
        <a:bodyPr/>
        <a:lstStyle/>
        <a:p>
          <a:endParaRPr lang="es-EC"/>
        </a:p>
      </dgm:t>
    </dgm:pt>
    <dgm:pt modelId="{7F9DBC57-5D0B-4FCD-B006-90C9552E4E38}" type="pres">
      <dgm:prSet presAssocID="{27700298-767D-4769-A8C7-A7E2930339B8}" presName="composite2" presStyleCnt="0"/>
      <dgm:spPr/>
    </dgm:pt>
    <dgm:pt modelId="{BEA04F1F-54D6-45FB-A401-9357B0B6CB8A}" type="pres">
      <dgm:prSet presAssocID="{27700298-767D-4769-A8C7-A7E2930339B8}" presName="dummyNode2" presStyleLbl="node1" presStyleIdx="0" presStyleCnt="3"/>
      <dgm:spPr/>
    </dgm:pt>
    <dgm:pt modelId="{EDB40AFE-2E93-4943-BFC4-94A43D0342B6}" type="pres">
      <dgm:prSet presAssocID="{27700298-767D-4769-A8C7-A7E2930339B8}" presName="childNode2" presStyleLbl="bgAcc1" presStyleIdx="1" presStyleCnt="3" custScaleX="208924" custScaleY="521217" custLinFactNeighborX="-913" custLinFactNeighborY="141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5D118B-6A6E-496D-8717-4649E790F494}" type="pres">
      <dgm:prSet presAssocID="{27700298-767D-4769-A8C7-A7E2930339B8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C7F25F1-793E-4210-93D1-C632C34FBFC6}" type="pres">
      <dgm:prSet presAssocID="{27700298-767D-4769-A8C7-A7E2930339B8}" presName="parentNode2" presStyleLbl="node1" presStyleIdx="1" presStyleCnt="3" custScaleX="165488" custLinFactY="-143490" custLinFactNeighborX="-14009" custLinFactNeighborY="-20000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405453-74E8-4EF1-A957-5AE73FC30546}" type="pres">
      <dgm:prSet presAssocID="{27700298-767D-4769-A8C7-A7E2930339B8}" presName="connSite2" presStyleCnt="0"/>
      <dgm:spPr/>
    </dgm:pt>
    <dgm:pt modelId="{8AF1FECA-10A8-4814-8FCB-674CED924CE6}" type="pres">
      <dgm:prSet presAssocID="{41476A5C-B378-4722-9DA9-47B45580CE53}" presName="Name18" presStyleLbl="sibTrans2D1" presStyleIdx="1" presStyleCnt="2" custFlipVert="0" custFlipHor="1" custScaleX="12445" custScaleY="25703" custLinFactX="29293" custLinFactNeighborX="100000" custLinFactNeighborY="-32318"/>
      <dgm:spPr/>
      <dgm:t>
        <a:bodyPr/>
        <a:lstStyle/>
        <a:p>
          <a:endParaRPr lang="es-EC"/>
        </a:p>
      </dgm:t>
    </dgm:pt>
    <dgm:pt modelId="{2AD90865-8A50-4FED-8C07-6C905958B52C}" type="pres">
      <dgm:prSet presAssocID="{9622BCD3-67DA-410D-B633-52A33A39FF8D}" presName="composite1" presStyleCnt="0"/>
      <dgm:spPr/>
    </dgm:pt>
    <dgm:pt modelId="{31515E76-4430-44D4-94D3-5911EF115299}" type="pres">
      <dgm:prSet presAssocID="{9622BCD3-67DA-410D-B633-52A33A39FF8D}" presName="dummyNode1" presStyleLbl="node1" presStyleIdx="1" presStyleCnt="3"/>
      <dgm:spPr/>
    </dgm:pt>
    <dgm:pt modelId="{AF239841-A86F-4C0C-9BE5-965CEB88B3A5}" type="pres">
      <dgm:prSet presAssocID="{9622BCD3-67DA-410D-B633-52A33A39FF8D}" presName="childNode1" presStyleLbl="bgAcc1" presStyleIdx="2" presStyleCnt="3" custScaleX="582438" custScaleY="597668" custLinFactNeighborX="30" custLinFactNeighborY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44710B-87E7-45F2-A323-C72979FD15FC}" type="pres">
      <dgm:prSet presAssocID="{9622BCD3-67DA-410D-B633-52A33A39FF8D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393449C-040A-4457-B796-E53454113D4F}" type="pres">
      <dgm:prSet presAssocID="{9622BCD3-67DA-410D-B633-52A33A39FF8D}" presName="parentNode1" presStyleLbl="node1" presStyleIdx="2" presStyleCnt="3" custScaleX="174554" custLinFactX="32659" custLinFactY="-300000" custLinFactNeighborX="100000" custLinFactNeighborY="-39054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81173B-8C47-4716-A0CE-9C2C8D306B04}" type="pres">
      <dgm:prSet presAssocID="{9622BCD3-67DA-410D-B633-52A33A39FF8D}" presName="connSite1" presStyleCnt="0"/>
      <dgm:spPr/>
    </dgm:pt>
  </dgm:ptLst>
  <dgm:cxnLst>
    <dgm:cxn modelId="{38A3E6E3-0702-4AE6-B98B-C6E378F9261F}" type="presOf" srcId="{3E70FFC0-F005-4BA3-953E-CDD2E36F5C48}" destId="{AF239841-A86F-4C0C-9BE5-965CEB88B3A5}" srcOrd="0" destOrd="29" presId="urn:microsoft.com/office/officeart/2005/8/layout/hProcess4"/>
    <dgm:cxn modelId="{7814B496-2DFD-439B-BF49-381B147AC8ED}" srcId="{C67E1D5B-25F3-4FC7-9416-B8F17F5B1E4A}" destId="{FD14AEAA-6331-4943-9A32-D43E44228763}" srcOrd="2" destOrd="0" parTransId="{A0E37D28-A1C5-432A-812B-E0C3ECF3C1CA}" sibTransId="{F2DC1F7B-F3FC-4E03-8F02-084F830A21DA}"/>
    <dgm:cxn modelId="{0502E86C-EBE9-4BD7-AB22-B899245F03CE}" srcId="{CF61D28F-38E3-4F61-9DF3-9380E2BC73B4}" destId="{EC19268A-0D08-4698-B5ED-AFDA48123FEE}" srcOrd="1" destOrd="0" parTransId="{EF39E418-2E8A-4496-BE6E-AA3B88862DB7}" sibTransId="{4ADBB4C2-78BD-4CAA-BC63-FFC40172EFC5}"/>
    <dgm:cxn modelId="{7A90A8B8-8A23-45DF-9A1D-EE40B73A3101}" type="presOf" srcId="{0C53C54D-CFDF-40B7-84AB-5A8D97346F48}" destId="{0600A63B-5F82-407D-8788-A119466C8330}" srcOrd="0" destOrd="3" presId="urn:microsoft.com/office/officeart/2005/8/layout/hProcess4"/>
    <dgm:cxn modelId="{4208D605-B87F-4B39-82CC-0DA77FA2517A}" type="presOf" srcId="{A37C9330-A434-4802-9CCD-2E07D16548A8}" destId="{D344710B-87E7-45F2-A323-C72979FD15FC}" srcOrd="1" destOrd="4" presId="urn:microsoft.com/office/officeart/2005/8/layout/hProcess4"/>
    <dgm:cxn modelId="{EA7241E5-721C-4843-B12F-1DD3E7D608E0}" srcId="{520EE560-130A-41B6-982C-CDE760DFFD50}" destId="{AEF361DA-D0CF-4557-AD97-96B9D9433E0D}" srcOrd="0" destOrd="0" parTransId="{3AB53CEC-A2BB-4424-B7F3-F50BFB44D904}" sibTransId="{DC822539-54E7-482A-B301-CFD1061465DB}"/>
    <dgm:cxn modelId="{D193776D-6F0C-4D38-AAE0-A05B8C4129A4}" srcId="{27700298-767D-4769-A8C7-A7E2930339B8}" destId="{C75EDDB7-6BC5-46CB-8A14-C605441415CB}" srcOrd="3" destOrd="0" parTransId="{AE0D4767-6DCD-493D-B0FB-FC83AE42873B}" sibTransId="{D1F7E2BB-C26E-44B8-982E-7CBF14D4A600}"/>
    <dgm:cxn modelId="{FCBDF205-A8FB-48B4-82A6-47E131C7367A}" type="presOf" srcId="{EEDF188A-472F-474E-A9ED-903DF91FA519}" destId="{D344710B-87E7-45F2-A323-C72979FD15FC}" srcOrd="1" destOrd="8" presId="urn:microsoft.com/office/officeart/2005/8/layout/hProcess4"/>
    <dgm:cxn modelId="{421AF38A-201D-4A5D-9DDB-4929D4B1BE72}" type="presOf" srcId="{CF61D28F-38E3-4F61-9DF3-9380E2BC73B4}" destId="{AF239841-A86F-4C0C-9BE5-965CEB88B3A5}" srcOrd="0" destOrd="5" presId="urn:microsoft.com/office/officeart/2005/8/layout/hProcess4"/>
    <dgm:cxn modelId="{07C49367-2874-411E-8A0E-BC70D1324DFE}" srcId="{9622BCD3-67DA-410D-B633-52A33A39FF8D}" destId="{70F2AE2F-4238-481C-A1D4-DD8ED4FB7C7C}" srcOrd="1" destOrd="0" parTransId="{F4CFF301-CEF4-4704-B95B-85C22A0D2FA1}" sibTransId="{0CD94603-BD3E-4D3C-858E-060FE8E5988A}"/>
    <dgm:cxn modelId="{D3425CCF-E6E2-4028-A3CE-3457F24CA3B3}" type="presOf" srcId="{520EE560-130A-41B6-982C-CDE760DFFD50}" destId="{D344710B-87E7-45F2-A323-C72979FD15FC}" srcOrd="1" destOrd="2" presId="urn:microsoft.com/office/officeart/2005/8/layout/hProcess4"/>
    <dgm:cxn modelId="{53CEFC18-2FC6-44EF-810F-6EE6617B661A}" type="presOf" srcId="{0C53C54D-CFDF-40B7-84AB-5A8D97346F48}" destId="{38034832-F080-4702-AA2B-A476E92277E4}" srcOrd="1" destOrd="3" presId="urn:microsoft.com/office/officeart/2005/8/layout/hProcess4"/>
    <dgm:cxn modelId="{2BAEBD3D-C29F-4D77-90A9-39984E6BAFA1}" type="presOf" srcId="{935A3EDA-E4A0-4707-9EA5-3A8FB7B90809}" destId="{AF239841-A86F-4C0C-9BE5-965CEB88B3A5}" srcOrd="0" destOrd="18" presId="urn:microsoft.com/office/officeart/2005/8/layout/hProcess4"/>
    <dgm:cxn modelId="{CC74D051-9D6D-490F-945D-BA4B890CFE0A}" srcId="{9622BCD3-67DA-410D-B633-52A33A39FF8D}" destId="{C67E1D5B-25F3-4FC7-9416-B8F17F5B1E4A}" srcOrd="4" destOrd="0" parTransId="{59B00684-FB8B-49F9-8F3A-827C43A02293}" sibTransId="{646C1D87-7087-4E67-9B5F-5060F405215F}"/>
    <dgm:cxn modelId="{46B30D04-969C-4C37-BCAA-F283EE84B99B}" type="presOf" srcId="{07E09221-16E9-4C04-AB10-F0C56B721182}" destId="{0600A63B-5F82-407D-8788-A119466C8330}" srcOrd="0" destOrd="0" presId="urn:microsoft.com/office/officeart/2005/8/layout/hProcess4"/>
    <dgm:cxn modelId="{8437694A-9DD0-4594-997B-B584CD9D2B86}" type="presOf" srcId="{7949A54D-9266-44BD-982F-DED8D62304B8}" destId="{AF239841-A86F-4C0C-9BE5-965CEB88B3A5}" srcOrd="0" destOrd="28" presId="urn:microsoft.com/office/officeart/2005/8/layout/hProcess4"/>
    <dgm:cxn modelId="{452B6322-3A1A-4A37-AEC5-AA5A51B399B5}" type="presOf" srcId="{6D6CF2FD-8DEB-4ED2-A015-6941DF62E892}" destId="{AF239841-A86F-4C0C-9BE5-965CEB88B3A5}" srcOrd="0" destOrd="21" presId="urn:microsoft.com/office/officeart/2005/8/layout/hProcess4"/>
    <dgm:cxn modelId="{780914AE-C2F6-482F-AA6A-09A02DC6E153}" srcId="{7949A54D-9266-44BD-982F-DED8D62304B8}" destId="{3E70FFC0-F005-4BA3-953E-CDD2E36F5C48}" srcOrd="0" destOrd="0" parTransId="{C80F63DB-9BCE-4ACD-A8D4-14DD38EF2F7C}" sibTransId="{C4BF170C-70B3-498D-99C7-B97460D16024}"/>
    <dgm:cxn modelId="{158FB525-81A6-4D32-A4E5-4A359B5A778A}" type="presOf" srcId="{34D08C30-B664-4AAA-8F97-D3F2EA89F38A}" destId="{4A5D118B-6A6E-496D-8717-4649E790F494}" srcOrd="1" destOrd="5" presId="urn:microsoft.com/office/officeart/2005/8/layout/hProcess4"/>
    <dgm:cxn modelId="{AE391DFB-52A5-40E2-A8BD-440CC23BEEF4}" type="presOf" srcId="{CF61D28F-38E3-4F61-9DF3-9380E2BC73B4}" destId="{D344710B-87E7-45F2-A323-C72979FD15FC}" srcOrd="1" destOrd="5" presId="urn:microsoft.com/office/officeart/2005/8/layout/hProcess4"/>
    <dgm:cxn modelId="{C7248C15-1CBE-4FBC-A7E1-E3F29B0E9448}" srcId="{6D6CF2FD-8DEB-4ED2-A015-6941DF62E892}" destId="{32A78110-FAD8-4DFE-BEF1-69FA908B08B6}" srcOrd="0" destOrd="0" parTransId="{C2908F41-3894-40E8-A013-209B00BA076D}" sibTransId="{47CAAA67-FFDA-4EF8-9B41-87C76A117A6F}"/>
    <dgm:cxn modelId="{4F1CD9B6-9C20-43E0-BF06-936286EF4038}" srcId="{27700298-767D-4769-A8C7-A7E2930339B8}" destId="{34D08C30-B664-4AAA-8F97-D3F2EA89F38A}" srcOrd="5" destOrd="0" parTransId="{4A112F95-4934-441F-A141-90425E00734C}" sibTransId="{4C76A903-DFD2-4732-900A-11ADCBE128AC}"/>
    <dgm:cxn modelId="{E6ACEBE3-DCE9-4A95-9B42-B38F6055A043}" type="presOf" srcId="{676B3149-0247-4886-A291-429E8AE47D7D}" destId="{AF239841-A86F-4C0C-9BE5-965CEB88B3A5}" srcOrd="0" destOrd="20" presId="urn:microsoft.com/office/officeart/2005/8/layout/hProcess4"/>
    <dgm:cxn modelId="{986C29D9-2FC5-496E-9FC9-B223A2774A7D}" srcId="{5AA6C2A6-7651-4247-AA7E-6CE03F489AE7}" destId="{FE9EFB1F-1714-4282-B3D9-3ABD71891B63}" srcOrd="1" destOrd="0" parTransId="{D7E75167-6666-48FD-887C-7F35C4C4B17A}" sibTransId="{FB3B13B9-B735-4E61-8C14-D0DAA3B96F12}"/>
    <dgm:cxn modelId="{1B0F497D-2CAB-4B8F-ABEC-814D824C4FFE}" srcId="{27700298-767D-4769-A8C7-A7E2930339B8}" destId="{0AF62FCE-739A-44EF-A309-947EDF68790A}" srcOrd="2" destOrd="0" parTransId="{F6E1E4AA-7619-4B5C-92FE-A3C1569D0A4D}" sibTransId="{4843E439-09EC-419D-AB38-6CDDD244C6E7}"/>
    <dgm:cxn modelId="{4E307C48-F72D-449E-B8EE-41E9B3F84B89}" type="presOf" srcId="{D22E85C3-4745-4CDC-9832-A3579CF15633}" destId="{D344710B-87E7-45F2-A323-C72979FD15FC}" srcOrd="1" destOrd="15" presId="urn:microsoft.com/office/officeart/2005/8/layout/hProcess4"/>
    <dgm:cxn modelId="{48753F47-07CA-49B9-A9E5-8C6C546BEA8D}" type="presOf" srcId="{5AA6C2A6-7651-4247-AA7E-6CE03F489AE7}" destId="{D344710B-87E7-45F2-A323-C72979FD15FC}" srcOrd="1" destOrd="14" presId="urn:microsoft.com/office/officeart/2005/8/layout/hProcess4"/>
    <dgm:cxn modelId="{AF9AAD68-A8AD-481D-B0E5-6D70367883C1}" type="presOf" srcId="{708782BD-31F4-4E47-8277-E0C1C4161BB0}" destId="{AF239841-A86F-4C0C-9BE5-965CEB88B3A5}" srcOrd="0" destOrd="24" presId="urn:microsoft.com/office/officeart/2005/8/layout/hProcess4"/>
    <dgm:cxn modelId="{5052F608-F7D7-4DCA-866C-4070BE338BBC}" type="presOf" srcId="{5AA6C2A6-7651-4247-AA7E-6CE03F489AE7}" destId="{AF239841-A86F-4C0C-9BE5-965CEB88B3A5}" srcOrd="0" destOrd="14" presId="urn:microsoft.com/office/officeart/2005/8/layout/hProcess4"/>
    <dgm:cxn modelId="{E9F989DF-8D35-417A-B6B6-B2A092647F34}" srcId="{27700298-767D-4769-A8C7-A7E2930339B8}" destId="{00EEA7D3-72BD-4091-863B-4DDC49F0F07D}" srcOrd="0" destOrd="0" parTransId="{E548F4DA-AC18-4954-8BA1-30F0D751F9C3}" sibTransId="{287C8397-B114-41B2-B12C-DC7EF713F835}"/>
    <dgm:cxn modelId="{B255019E-4397-4FAE-A98C-356E832A9F64}" srcId="{9622BCD3-67DA-410D-B633-52A33A39FF8D}" destId="{CF61D28F-38E3-4F61-9DF3-9380E2BC73B4}" srcOrd="3" destOrd="0" parTransId="{6348F133-1884-48D7-9090-6275054FC223}" sibTransId="{2B6C3586-5061-46C7-95CA-A1842F17D43E}"/>
    <dgm:cxn modelId="{0C0B338C-F73E-4DBF-B53F-EB0C9656F7EA}" type="presOf" srcId="{0A248838-4124-40AC-A0AD-3C212289CF80}" destId="{0600A63B-5F82-407D-8788-A119466C8330}" srcOrd="0" destOrd="2" presId="urn:microsoft.com/office/officeart/2005/8/layout/hProcess4"/>
    <dgm:cxn modelId="{349DFF37-9B5C-41A4-871B-B7A84AF74E7A}" type="presOf" srcId="{A37C9330-A434-4802-9CCD-2E07D16548A8}" destId="{AF239841-A86F-4C0C-9BE5-965CEB88B3A5}" srcOrd="0" destOrd="4" presId="urn:microsoft.com/office/officeart/2005/8/layout/hProcess4"/>
    <dgm:cxn modelId="{7D314CC6-30C1-4FBA-9562-E59811FC5CE8}" type="presOf" srcId="{C67E1D5B-25F3-4FC7-9416-B8F17F5B1E4A}" destId="{D344710B-87E7-45F2-A323-C72979FD15FC}" srcOrd="1" destOrd="9" presId="urn:microsoft.com/office/officeart/2005/8/layout/hProcess4"/>
    <dgm:cxn modelId="{2445F366-0608-40C3-9159-34597782D0A7}" type="presOf" srcId="{C75EDDB7-6BC5-46CB-8A14-C605441415CB}" destId="{4A5D118B-6A6E-496D-8717-4649E790F494}" srcOrd="1" destOrd="3" presId="urn:microsoft.com/office/officeart/2005/8/layout/hProcess4"/>
    <dgm:cxn modelId="{7062C49E-3F57-43A7-9759-5943868EC508}" type="presOf" srcId="{AA7CF138-83C4-4EC2-959B-B3536CC705B7}" destId="{AF239841-A86F-4C0C-9BE5-965CEB88B3A5}" srcOrd="0" destOrd="11" presId="urn:microsoft.com/office/officeart/2005/8/layout/hProcess4"/>
    <dgm:cxn modelId="{8DA77365-B4B4-4BC0-B07C-086962A22909}" srcId="{5C176458-13D4-4518-B9B1-79BF81C3399B}" destId="{96EDE122-050A-4AEA-BB8F-03791620E887}" srcOrd="0" destOrd="0" parTransId="{7648402E-8858-48E7-ADB0-954142755A71}" sibTransId="{1DFE0D1E-DFB1-4432-A934-13DE2C54F709}"/>
    <dgm:cxn modelId="{A1158C86-50E9-4005-A0B9-3832A05AE39C}" srcId="{CF61D28F-38E3-4F61-9DF3-9380E2BC73B4}" destId="{EEDF188A-472F-474E-A9ED-903DF91FA519}" srcOrd="2" destOrd="0" parTransId="{62CF1FA0-FA2E-446B-A0FF-53E1C5C678C5}" sibTransId="{577E5DF3-6B25-48AA-8FAE-C2FB79A1F04F}"/>
    <dgm:cxn modelId="{6393D566-00DE-4816-831D-391F28BE8DA9}" type="presOf" srcId="{658F542B-CEF2-4BC9-BEA8-F2B1FD3F44AD}" destId="{D344710B-87E7-45F2-A323-C72979FD15FC}" srcOrd="1" destOrd="10" presId="urn:microsoft.com/office/officeart/2005/8/layout/hProcess4"/>
    <dgm:cxn modelId="{D9A91808-52EA-4024-8AAB-4AEE42ECE6E0}" type="presOf" srcId="{70F2AE2F-4238-481C-A1D4-DD8ED4FB7C7C}" destId="{AF239841-A86F-4C0C-9BE5-965CEB88B3A5}" srcOrd="0" destOrd="1" presId="urn:microsoft.com/office/officeart/2005/8/layout/hProcess4"/>
    <dgm:cxn modelId="{870E1790-1F99-490B-B3BC-61D07F3FC4E8}" type="presOf" srcId="{32A78110-FAD8-4DFE-BEF1-69FA908B08B6}" destId="{D344710B-87E7-45F2-A323-C72979FD15FC}" srcOrd="1" destOrd="22" presId="urn:microsoft.com/office/officeart/2005/8/layout/hProcess4"/>
    <dgm:cxn modelId="{90E03C2C-1D25-479E-828E-6FFB573BD90D}" type="presOf" srcId="{92FAA9A5-5508-47A7-B839-107788C7D214}" destId="{38034832-F080-4702-AA2B-A476E92277E4}" srcOrd="1" destOrd="1" presId="urn:microsoft.com/office/officeart/2005/8/layout/hProcess4"/>
    <dgm:cxn modelId="{19BE6EF6-BEB6-400B-BEAA-FD0188F1232C}" type="presOf" srcId="{5C176458-13D4-4518-B9B1-79BF81C3399B}" destId="{121FA1C5-6F5B-46EE-BF17-3BF6563034A8}" srcOrd="0" destOrd="0" presId="urn:microsoft.com/office/officeart/2005/8/layout/hProcess4"/>
    <dgm:cxn modelId="{B65B86B5-9833-49EC-A4F9-CE3422F7B0D1}" type="presOf" srcId="{EC19268A-0D08-4698-B5ED-AFDA48123FEE}" destId="{AF239841-A86F-4C0C-9BE5-965CEB88B3A5}" srcOrd="0" destOrd="7" presId="urn:microsoft.com/office/officeart/2005/8/layout/hProcess4"/>
    <dgm:cxn modelId="{A4F51370-A4E1-4F7F-B7F5-57BC0B2740FD}" type="presOf" srcId="{EC19268A-0D08-4698-B5ED-AFDA48123FEE}" destId="{D344710B-87E7-45F2-A323-C72979FD15FC}" srcOrd="1" destOrd="7" presId="urn:microsoft.com/office/officeart/2005/8/layout/hProcess4"/>
    <dgm:cxn modelId="{1111079D-A1BA-4885-B15E-548534627872}" type="presOf" srcId="{70F2AE2F-4238-481C-A1D4-DD8ED4FB7C7C}" destId="{D344710B-87E7-45F2-A323-C72979FD15FC}" srcOrd="1" destOrd="1" presId="urn:microsoft.com/office/officeart/2005/8/layout/hProcess4"/>
    <dgm:cxn modelId="{507975B7-1333-4544-A31A-B0D810879BA8}" srcId="{EF3FD2BE-980A-4884-BF29-5E0CFE468A46}" destId="{935A3EDA-E4A0-4707-9EA5-3A8FB7B90809}" srcOrd="0" destOrd="0" parTransId="{585B9990-08F0-4E9D-89AF-CB4DF097B9B3}" sibTransId="{9034F4E7-EEE4-427F-BD66-6CCD61FEE9D5}"/>
    <dgm:cxn modelId="{AFACB8C1-9D58-4996-A4F8-E2303775C6E7}" type="presOf" srcId="{676B3149-0247-4886-A291-429E8AE47D7D}" destId="{D344710B-87E7-45F2-A323-C72979FD15FC}" srcOrd="1" destOrd="20" presId="urn:microsoft.com/office/officeart/2005/8/layout/hProcess4"/>
    <dgm:cxn modelId="{BCC4851B-4F25-4293-A84C-56F27F416B94}" type="presOf" srcId="{EEDF188A-472F-474E-A9ED-903DF91FA519}" destId="{AF239841-A86F-4C0C-9BE5-965CEB88B3A5}" srcOrd="0" destOrd="8" presId="urn:microsoft.com/office/officeart/2005/8/layout/hProcess4"/>
    <dgm:cxn modelId="{713CF83C-0631-45D4-B53F-383E98AED2D5}" type="presOf" srcId="{AEF361DA-D0CF-4557-AD97-96B9D9433E0D}" destId="{D344710B-87E7-45F2-A323-C72979FD15FC}" srcOrd="1" destOrd="3" presId="urn:microsoft.com/office/officeart/2005/8/layout/hProcess4"/>
    <dgm:cxn modelId="{565714D3-C3A1-428B-9040-3845FBC36A4C}" type="presOf" srcId="{EF3FD2BE-980A-4884-BF29-5E0CFE468A46}" destId="{AF239841-A86F-4C0C-9BE5-965CEB88B3A5}" srcOrd="0" destOrd="17" presId="urn:microsoft.com/office/officeart/2005/8/layout/hProcess4"/>
    <dgm:cxn modelId="{E91A3B24-1AC7-420F-A3A9-BDEC7DA1112B}" type="presOf" srcId="{8EC06530-D552-4827-BA9B-429FF5F8AB08}" destId="{EDB40AFE-2E93-4943-BFC4-94A43D0342B6}" srcOrd="0" destOrd="1" presId="urn:microsoft.com/office/officeart/2005/8/layout/hProcess4"/>
    <dgm:cxn modelId="{32A8AE6C-3BE8-4D7E-B736-F6EF374FE928}" type="presOf" srcId="{0AF62FCE-739A-44EF-A309-947EDF68790A}" destId="{EDB40AFE-2E93-4943-BFC4-94A43D0342B6}" srcOrd="0" destOrd="2" presId="urn:microsoft.com/office/officeart/2005/8/layout/hProcess4"/>
    <dgm:cxn modelId="{A440B3FB-B8C4-47CF-A4A1-A37B6D2F3221}" type="presOf" srcId="{0E67C86B-DEC6-4EDE-A9DA-7952A14B954E}" destId="{AF239841-A86F-4C0C-9BE5-965CEB88B3A5}" srcOrd="0" destOrd="27" presId="urn:microsoft.com/office/officeart/2005/8/layout/hProcess4"/>
    <dgm:cxn modelId="{94AD2088-27C8-4B86-948C-79683A7FFB9B}" type="presOf" srcId="{0A248838-4124-40AC-A0AD-3C212289CF80}" destId="{38034832-F080-4702-AA2B-A476E92277E4}" srcOrd="1" destOrd="2" presId="urn:microsoft.com/office/officeart/2005/8/layout/hProcess4"/>
    <dgm:cxn modelId="{D54E967E-0AA8-4415-8495-F2AB63085E81}" type="presOf" srcId="{C67E1D5B-25F3-4FC7-9416-B8F17F5B1E4A}" destId="{AF239841-A86F-4C0C-9BE5-965CEB88B3A5}" srcOrd="0" destOrd="9" presId="urn:microsoft.com/office/officeart/2005/8/layout/hProcess4"/>
    <dgm:cxn modelId="{54E77DAA-37B3-4D43-8052-6C008E0597D2}" srcId="{27700298-767D-4769-A8C7-A7E2930339B8}" destId="{8EC06530-D552-4827-BA9B-429FF5F8AB08}" srcOrd="1" destOrd="0" parTransId="{894A2122-70CB-419C-A085-B5B1FE2C69CB}" sibTransId="{1EFCF9D4-65D0-45B3-9CAC-F977C192D006}"/>
    <dgm:cxn modelId="{0F420966-4521-4538-A08A-94980953DCA3}" type="presOf" srcId="{FE9EFB1F-1714-4282-B3D9-3ABD71891B63}" destId="{AF239841-A86F-4C0C-9BE5-965CEB88B3A5}" srcOrd="0" destOrd="16" presId="urn:microsoft.com/office/officeart/2005/8/layout/hProcess4"/>
    <dgm:cxn modelId="{5949A64C-D1B0-46AF-84A8-3F87839617F5}" type="presOf" srcId="{9E197F1E-D2BF-48D5-B4BB-9F9E247873F3}" destId="{AF239841-A86F-4C0C-9BE5-965CEB88B3A5}" srcOrd="0" destOrd="19" presId="urn:microsoft.com/office/officeart/2005/8/layout/hProcess4"/>
    <dgm:cxn modelId="{0AEAAB78-D86F-40E2-8467-3A63BD2BD737}" srcId="{96EDE122-050A-4AEA-BB8F-03791620E887}" destId="{92FAA9A5-5508-47A7-B839-107788C7D214}" srcOrd="1" destOrd="0" parTransId="{AEF2A3E6-F682-4650-B614-679E218FEDB9}" sibTransId="{2D7ACDB6-7665-4C91-B0D7-3CBE890E8858}"/>
    <dgm:cxn modelId="{AC2AD5A3-8E36-4D91-9398-DD90B496C858}" type="presOf" srcId="{00EEA7D3-72BD-4091-863B-4DDC49F0F07D}" destId="{EDB40AFE-2E93-4943-BFC4-94A43D0342B6}" srcOrd="0" destOrd="0" presId="urn:microsoft.com/office/officeart/2005/8/layout/hProcess4"/>
    <dgm:cxn modelId="{18516F4F-9BF7-4ADA-8569-DAA110BBA481}" srcId="{C67E1D5B-25F3-4FC7-9416-B8F17F5B1E4A}" destId="{AA7CF138-83C4-4EC2-959B-B3536CC705B7}" srcOrd="1" destOrd="0" parTransId="{C1FED63E-A081-4067-87D5-220C94E41F46}" sibTransId="{FDBDAE76-164A-4041-BB99-BA5E48AF1512}"/>
    <dgm:cxn modelId="{54842F36-8CF6-42BB-A6E0-1BFD034F80C1}" type="presOf" srcId="{658F542B-CEF2-4BC9-BEA8-F2B1FD3F44AD}" destId="{AF239841-A86F-4C0C-9BE5-965CEB88B3A5}" srcOrd="0" destOrd="10" presId="urn:microsoft.com/office/officeart/2005/8/layout/hProcess4"/>
    <dgm:cxn modelId="{DE04C923-1A10-46C3-9A31-373170D6CE2E}" type="presOf" srcId="{AA7CF138-83C4-4EC2-959B-B3536CC705B7}" destId="{D344710B-87E7-45F2-A323-C72979FD15FC}" srcOrd="1" destOrd="11" presId="urn:microsoft.com/office/officeart/2005/8/layout/hProcess4"/>
    <dgm:cxn modelId="{5422263F-43CE-4964-A770-84C3FAB2B5CA}" type="presOf" srcId="{AEF361DA-D0CF-4557-AD97-96B9D9433E0D}" destId="{AF239841-A86F-4C0C-9BE5-965CEB88B3A5}" srcOrd="0" destOrd="3" presId="urn:microsoft.com/office/officeart/2005/8/layout/hProcess4"/>
    <dgm:cxn modelId="{992B976F-E175-4777-9E11-5CB88B66CA31}" srcId="{9622BCD3-67DA-410D-B633-52A33A39FF8D}" destId="{708782BD-31F4-4E47-8277-E0C1C4161BB0}" srcOrd="8" destOrd="0" parTransId="{3495679A-F539-4033-BEAE-EA5A9B149433}" sibTransId="{1847AE1B-FB20-4253-B7C8-AAC324EE17BC}"/>
    <dgm:cxn modelId="{6AAA8C27-C9C2-4F50-B31C-3A19C20A6924}" type="presOf" srcId="{4B61F1F4-F305-4B7C-994D-0E1654B11944}" destId="{AF239841-A86F-4C0C-9BE5-965CEB88B3A5}" srcOrd="0" destOrd="23" presId="urn:microsoft.com/office/officeart/2005/8/layout/hProcess4"/>
    <dgm:cxn modelId="{E1229790-BF2D-436E-A71D-33CD7A8C5262}" srcId="{96EDE122-050A-4AEA-BB8F-03791620E887}" destId="{0A248838-4124-40AC-A0AD-3C212289CF80}" srcOrd="2" destOrd="0" parTransId="{A2C5A79A-443A-442C-AEAC-515968D6290C}" sibTransId="{EA5F620F-4C36-4F08-B4BA-FD8821AE4553}"/>
    <dgm:cxn modelId="{3999D6E5-8900-4915-9D69-E8CFADBB5ECC}" srcId="{27700298-767D-4769-A8C7-A7E2930339B8}" destId="{89A7029D-9980-4A8E-8195-EFBFDE0710CE}" srcOrd="4" destOrd="0" parTransId="{1DDFA9D5-B1E4-44E7-86A0-F059E4AD6F43}" sibTransId="{4F4A74D5-B898-4E47-A987-2DDD50FA2AF3}"/>
    <dgm:cxn modelId="{14791432-8EF9-40E5-BE0C-5BFCF52397C6}" type="presOf" srcId="{6D6CF2FD-8DEB-4ED2-A015-6941DF62E892}" destId="{D344710B-87E7-45F2-A323-C72979FD15FC}" srcOrd="1" destOrd="21" presId="urn:microsoft.com/office/officeart/2005/8/layout/hProcess4"/>
    <dgm:cxn modelId="{B3760DDC-7CFD-4312-A5CE-B6C138909216}" type="presOf" srcId="{520EE560-130A-41B6-982C-CDE760DFFD50}" destId="{AF239841-A86F-4C0C-9BE5-965CEB88B3A5}" srcOrd="0" destOrd="2" presId="urn:microsoft.com/office/officeart/2005/8/layout/hProcess4"/>
    <dgm:cxn modelId="{24C8BC85-6884-40DB-99F6-96514FE98AB5}" srcId="{9622BCD3-67DA-410D-B633-52A33A39FF8D}" destId="{6D6CF2FD-8DEB-4ED2-A015-6941DF62E892}" srcOrd="7" destOrd="0" parTransId="{3639B806-707F-46DC-895A-BC8989DA4EAF}" sibTransId="{1B732C30-98E5-471A-B9AF-051F218C6EDA}"/>
    <dgm:cxn modelId="{21822753-436E-443A-9213-6D378CAC7A55}" type="presOf" srcId="{BD6F053D-FD7A-4A16-A5BF-21F84B63D6A6}" destId="{D344710B-87E7-45F2-A323-C72979FD15FC}" srcOrd="1" destOrd="6" presId="urn:microsoft.com/office/officeart/2005/8/layout/hProcess4"/>
    <dgm:cxn modelId="{CDA152E4-B2A3-446B-98D4-E5963405A3CC}" srcId="{9622BCD3-67DA-410D-B633-52A33A39FF8D}" destId="{EF3FD2BE-980A-4884-BF29-5E0CFE468A46}" srcOrd="6" destOrd="0" parTransId="{1381F7AC-3F58-4D3B-A24A-1AEB38A686AD}" sibTransId="{0D5C128F-9E88-4A73-AB60-6BC532151FA4}"/>
    <dgm:cxn modelId="{81D5C445-A800-451A-841F-BA6BBF0329A1}" type="presOf" srcId="{708782BD-31F4-4E47-8277-E0C1C4161BB0}" destId="{D344710B-87E7-45F2-A323-C72979FD15FC}" srcOrd="1" destOrd="24" presId="urn:microsoft.com/office/officeart/2005/8/layout/hProcess4"/>
    <dgm:cxn modelId="{EE1B5A69-2C5B-4E44-A6EF-110A0A30C18A}" type="presOf" srcId="{34D08C30-B664-4AAA-8F97-D3F2EA89F38A}" destId="{EDB40AFE-2E93-4943-BFC4-94A43D0342B6}" srcOrd="0" destOrd="5" presId="urn:microsoft.com/office/officeart/2005/8/layout/hProcess4"/>
    <dgm:cxn modelId="{66B7C43F-FEF5-4607-9FF6-3CC0D8D1F101}" type="presOf" srcId="{07E09221-16E9-4C04-AB10-F0C56B721182}" destId="{38034832-F080-4702-AA2B-A476E92277E4}" srcOrd="1" destOrd="0" presId="urn:microsoft.com/office/officeart/2005/8/layout/hProcess4"/>
    <dgm:cxn modelId="{222197D6-4044-4149-B631-6B534F04F534}" srcId="{708782BD-31F4-4E47-8277-E0C1C4161BB0}" destId="{7D998AF5-9126-4D2D-A1D7-96A27785D22B}" srcOrd="1" destOrd="0" parTransId="{F5054D0D-C799-47AD-ACFD-CDD5839DEF54}" sibTransId="{F60808AB-18B0-4EBF-B674-32A4D72CE19C}"/>
    <dgm:cxn modelId="{E86A3948-C3AF-4863-8037-0BFBC6767F31}" type="presOf" srcId="{7D998AF5-9126-4D2D-A1D7-96A27785D22B}" destId="{AF239841-A86F-4C0C-9BE5-965CEB88B3A5}" srcOrd="0" destOrd="26" presId="urn:microsoft.com/office/officeart/2005/8/layout/hProcess4"/>
    <dgm:cxn modelId="{005C717F-547B-412B-9D80-1BC59E548CE6}" srcId="{96EDE122-050A-4AEA-BB8F-03791620E887}" destId="{0C53C54D-CFDF-40B7-84AB-5A8D97346F48}" srcOrd="3" destOrd="0" parTransId="{0FF93FEA-AD53-4E34-B809-3A6D0F8D63E8}" sibTransId="{CBE49278-8131-4213-A309-AA8CE730792B}"/>
    <dgm:cxn modelId="{8574D818-2E49-45E9-9383-D804DD0C531D}" srcId="{6D6CF2FD-8DEB-4ED2-A015-6941DF62E892}" destId="{4B61F1F4-F305-4B7C-994D-0E1654B11944}" srcOrd="1" destOrd="0" parTransId="{04C623F1-B598-474D-8769-44726B077EC7}" sibTransId="{AD58BB26-09CC-4D90-9771-2DE1440B101B}"/>
    <dgm:cxn modelId="{00828DF4-C8C4-45CF-8E67-B48D686798BD}" type="presOf" srcId="{FD14AEAA-6331-4943-9A32-D43E44228763}" destId="{AF239841-A86F-4C0C-9BE5-965CEB88B3A5}" srcOrd="0" destOrd="12" presId="urn:microsoft.com/office/officeart/2005/8/layout/hProcess4"/>
    <dgm:cxn modelId="{36C4A132-E6E7-47DB-984A-D8C10D11A44F}" type="presOf" srcId="{1DFE0D1E-DFB1-4432-A934-13DE2C54F709}" destId="{908A7D78-0C1A-495E-BF0C-B89513ADE117}" srcOrd="0" destOrd="0" presId="urn:microsoft.com/office/officeart/2005/8/layout/hProcess4"/>
    <dgm:cxn modelId="{B726F195-0432-4955-8D58-1AE2C8FA8262}" type="presOf" srcId="{41476A5C-B378-4722-9DA9-47B45580CE53}" destId="{8AF1FECA-10A8-4814-8FCB-674CED924CE6}" srcOrd="0" destOrd="0" presId="urn:microsoft.com/office/officeart/2005/8/layout/hProcess4"/>
    <dgm:cxn modelId="{8CCDD823-B294-4451-9F34-CFF57F087C6B}" type="presOf" srcId="{8EC06530-D552-4827-BA9B-429FF5F8AB08}" destId="{4A5D118B-6A6E-496D-8717-4649E790F494}" srcOrd="1" destOrd="1" presId="urn:microsoft.com/office/officeart/2005/8/layout/hProcess4"/>
    <dgm:cxn modelId="{96F50B55-3496-40AF-ABDF-029D0B39995D}" srcId="{708782BD-31F4-4E47-8277-E0C1C4161BB0}" destId="{DB2DA6AE-690D-4513-8835-F41EFFCA1044}" srcOrd="0" destOrd="0" parTransId="{514A7568-0AD1-4F57-9234-85BB00DFC036}" sibTransId="{4A40967E-C51E-4EB7-9385-4A42B3253230}"/>
    <dgm:cxn modelId="{F95D0211-154C-461B-B598-285567F5830B}" type="presOf" srcId="{C75EDDB7-6BC5-46CB-8A14-C605441415CB}" destId="{EDB40AFE-2E93-4943-BFC4-94A43D0342B6}" srcOrd="0" destOrd="3" presId="urn:microsoft.com/office/officeart/2005/8/layout/hProcess4"/>
    <dgm:cxn modelId="{87FE4A6B-F333-43F3-AF09-A740DCFF026A}" type="presOf" srcId="{DB2DA6AE-690D-4513-8835-F41EFFCA1044}" destId="{AF239841-A86F-4C0C-9BE5-965CEB88B3A5}" srcOrd="0" destOrd="25" presId="urn:microsoft.com/office/officeart/2005/8/layout/hProcess4"/>
    <dgm:cxn modelId="{116CFC5A-2941-4CDF-BA02-561788817FC1}" type="presOf" srcId="{89A7029D-9980-4A8E-8195-EFBFDE0710CE}" destId="{4A5D118B-6A6E-496D-8717-4649E790F494}" srcOrd="1" destOrd="4" presId="urn:microsoft.com/office/officeart/2005/8/layout/hProcess4"/>
    <dgm:cxn modelId="{BE6D71A3-8EC3-441F-AC2D-CB388ED33705}" srcId="{EF3FD2BE-980A-4884-BF29-5E0CFE468A46}" destId="{9E197F1E-D2BF-48D5-B4BB-9F9E247873F3}" srcOrd="1" destOrd="0" parTransId="{4284F2F9-86E0-407A-A3D8-D31B4566B1D6}" sibTransId="{A41CEB98-7147-4527-A131-6995864371F1}"/>
    <dgm:cxn modelId="{83393873-B912-4AD4-B8BF-42ECD548D17E}" type="presOf" srcId="{94E49B0B-88E6-4383-B587-2DB2C3AAC044}" destId="{AF239841-A86F-4C0C-9BE5-965CEB88B3A5}" srcOrd="0" destOrd="13" presId="urn:microsoft.com/office/officeart/2005/8/layout/hProcess4"/>
    <dgm:cxn modelId="{B0AB9BB5-7A0B-4137-B168-C434D4BB92FB}" type="presOf" srcId="{4B61F1F4-F305-4B7C-994D-0E1654B11944}" destId="{D344710B-87E7-45F2-A323-C72979FD15FC}" srcOrd="1" destOrd="23" presId="urn:microsoft.com/office/officeart/2005/8/layout/hProcess4"/>
    <dgm:cxn modelId="{E5DBFD53-7B00-4B61-9033-8DD3B0608E7A}" srcId="{5AA6C2A6-7651-4247-AA7E-6CE03F489AE7}" destId="{D22E85C3-4745-4CDC-9832-A3579CF15633}" srcOrd="0" destOrd="0" parTransId="{B6999F31-9906-450F-BB76-69EB33D41067}" sibTransId="{0CBAADF5-19A7-46E0-8FD8-0ECF41C61976}"/>
    <dgm:cxn modelId="{2409B84E-3241-4F87-B09D-793F6C99585B}" type="presOf" srcId="{96EDE122-050A-4AEA-BB8F-03791620E887}" destId="{D9B260AA-BEB4-4843-907A-44172E6FD9FB}" srcOrd="0" destOrd="0" presId="urn:microsoft.com/office/officeart/2005/8/layout/hProcess4"/>
    <dgm:cxn modelId="{2985C1E2-17DE-473B-BD49-2C095C7F04F8}" srcId="{5C176458-13D4-4518-B9B1-79BF81C3399B}" destId="{27700298-767D-4769-A8C7-A7E2930339B8}" srcOrd="1" destOrd="0" parTransId="{B2999186-E34B-4C6A-97CE-4E480BC6FC6F}" sibTransId="{41476A5C-B378-4722-9DA9-47B45580CE53}"/>
    <dgm:cxn modelId="{A4991A0C-3E2D-4336-9011-682D45CA0A75}" srcId="{9622BCD3-67DA-410D-B633-52A33A39FF8D}" destId="{7949A54D-9266-44BD-982F-DED8D62304B8}" srcOrd="9" destOrd="0" parTransId="{451D8550-B0CD-4BF9-9728-AD3CFC886AEB}" sibTransId="{092EF99C-A87F-46A6-8F83-582D5D7A332A}"/>
    <dgm:cxn modelId="{8A170B81-3565-401B-9706-FC29D69A3AD1}" srcId="{9622BCD3-67DA-410D-B633-52A33A39FF8D}" destId="{6A905836-CFE4-4CB5-B21B-43CED1615DDE}" srcOrd="0" destOrd="0" parTransId="{93DCA6E6-45D3-4FEA-BAF3-86D8855D0DC8}" sibTransId="{38F69E6B-4AC4-426C-8552-BE14D52ED51F}"/>
    <dgm:cxn modelId="{5C8C40C5-DB9B-4ED7-B36B-BFDC60C254E0}" type="presOf" srcId="{9622BCD3-67DA-410D-B633-52A33A39FF8D}" destId="{5393449C-040A-4457-B796-E53454113D4F}" srcOrd="0" destOrd="0" presId="urn:microsoft.com/office/officeart/2005/8/layout/hProcess4"/>
    <dgm:cxn modelId="{014921E5-00CB-4DFA-A9C1-73000826C663}" srcId="{C67E1D5B-25F3-4FC7-9416-B8F17F5B1E4A}" destId="{658F542B-CEF2-4BC9-BEA8-F2B1FD3F44AD}" srcOrd="0" destOrd="0" parTransId="{B2E03568-1483-4C56-87DE-1078989DFCD7}" sibTransId="{FAFA5870-1F84-4F16-929B-E9C5F1622D7C}"/>
    <dgm:cxn modelId="{68794484-FFB9-4FE8-9C79-552C989F3C5F}" type="presOf" srcId="{3E70FFC0-F005-4BA3-953E-CDD2E36F5C48}" destId="{D344710B-87E7-45F2-A323-C72979FD15FC}" srcOrd="1" destOrd="29" presId="urn:microsoft.com/office/officeart/2005/8/layout/hProcess4"/>
    <dgm:cxn modelId="{3A27CB2F-8ABA-4749-A91E-13D51BED2B18}" type="presOf" srcId="{DB2DA6AE-690D-4513-8835-F41EFFCA1044}" destId="{D344710B-87E7-45F2-A323-C72979FD15FC}" srcOrd="1" destOrd="25" presId="urn:microsoft.com/office/officeart/2005/8/layout/hProcess4"/>
    <dgm:cxn modelId="{BC0265DF-2DBF-4782-9F57-8147ECACA1BD}" type="presOf" srcId="{94E49B0B-88E6-4383-B587-2DB2C3AAC044}" destId="{D344710B-87E7-45F2-A323-C72979FD15FC}" srcOrd="1" destOrd="13" presId="urn:microsoft.com/office/officeart/2005/8/layout/hProcess4"/>
    <dgm:cxn modelId="{9845FC3B-4DD1-4674-A507-F26260B9097F}" srcId="{C67E1D5B-25F3-4FC7-9416-B8F17F5B1E4A}" destId="{94E49B0B-88E6-4383-B587-2DB2C3AAC044}" srcOrd="3" destOrd="0" parTransId="{CC8F2607-8F07-4A10-AD8C-2F9F112BB756}" sibTransId="{460AC70F-7B65-49AD-BB27-E68C9ABB37F2}"/>
    <dgm:cxn modelId="{37638CBC-9B5A-435C-A242-4ABEB0DD3192}" srcId="{708782BD-31F4-4E47-8277-E0C1C4161BB0}" destId="{0E67C86B-DEC6-4EDE-A9DA-7952A14B954E}" srcOrd="2" destOrd="0" parTransId="{D021317C-3412-4053-A421-792B9F15A826}" sibTransId="{F09D5E2B-249D-4345-8733-0D5190A4F01A}"/>
    <dgm:cxn modelId="{5C12290E-A887-4569-8334-3849860A826D}" type="presOf" srcId="{27700298-767D-4769-A8C7-A7E2930339B8}" destId="{8C7F25F1-793E-4210-93D1-C632C34FBFC6}" srcOrd="0" destOrd="0" presId="urn:microsoft.com/office/officeart/2005/8/layout/hProcess4"/>
    <dgm:cxn modelId="{1318D8E0-7245-4AF9-B8F7-F0E19EAEF966}" type="presOf" srcId="{00EEA7D3-72BD-4091-863B-4DDC49F0F07D}" destId="{4A5D118B-6A6E-496D-8717-4649E790F494}" srcOrd="1" destOrd="0" presId="urn:microsoft.com/office/officeart/2005/8/layout/hProcess4"/>
    <dgm:cxn modelId="{214F528D-8B85-4A4B-A1F1-AA56D1F1A230}" srcId="{96EDE122-050A-4AEA-BB8F-03791620E887}" destId="{07E09221-16E9-4C04-AB10-F0C56B721182}" srcOrd="0" destOrd="0" parTransId="{2DB2073C-557A-4882-81B3-EE2C49630978}" sibTransId="{85E7E4F0-5A5E-40A0-9C14-FB07A962211A}"/>
    <dgm:cxn modelId="{AAF53059-FE1E-422D-ADBD-33CD2A64A78D}" type="presOf" srcId="{EF3FD2BE-980A-4884-BF29-5E0CFE468A46}" destId="{D344710B-87E7-45F2-A323-C72979FD15FC}" srcOrd="1" destOrd="17" presId="urn:microsoft.com/office/officeart/2005/8/layout/hProcess4"/>
    <dgm:cxn modelId="{07542A6E-03C4-4D6C-AF2C-3D706EFBBC29}" type="presOf" srcId="{89A7029D-9980-4A8E-8195-EFBFDE0710CE}" destId="{EDB40AFE-2E93-4943-BFC4-94A43D0342B6}" srcOrd="0" destOrd="4" presId="urn:microsoft.com/office/officeart/2005/8/layout/hProcess4"/>
    <dgm:cxn modelId="{481A9360-42F1-46EE-BE70-1F63A2AA6B26}" type="presOf" srcId="{32A78110-FAD8-4DFE-BEF1-69FA908B08B6}" destId="{AF239841-A86F-4C0C-9BE5-965CEB88B3A5}" srcOrd="0" destOrd="22" presId="urn:microsoft.com/office/officeart/2005/8/layout/hProcess4"/>
    <dgm:cxn modelId="{24CEC37F-7BE5-49FC-894A-79ED43E92E5F}" srcId="{520EE560-130A-41B6-982C-CDE760DFFD50}" destId="{A37C9330-A434-4802-9CCD-2E07D16548A8}" srcOrd="1" destOrd="0" parTransId="{30DF3413-BB61-4AAF-AB36-A521CB86955B}" sibTransId="{106997D3-934F-49A7-A920-5F667556488D}"/>
    <dgm:cxn modelId="{536BF5E2-3B01-4514-96C7-5706A07AB169}" type="presOf" srcId="{FD14AEAA-6331-4943-9A32-D43E44228763}" destId="{D344710B-87E7-45F2-A323-C72979FD15FC}" srcOrd="1" destOrd="12" presId="urn:microsoft.com/office/officeart/2005/8/layout/hProcess4"/>
    <dgm:cxn modelId="{6AFEBD2F-8924-4DA5-9152-A3F303A4533D}" srcId="{5C176458-13D4-4518-B9B1-79BF81C3399B}" destId="{9622BCD3-67DA-410D-B633-52A33A39FF8D}" srcOrd="2" destOrd="0" parTransId="{FA2BCA14-9F35-4D62-87DF-B5363A71DC8B}" sibTransId="{E7AEE572-4DB7-406D-9C87-22FB08301CE1}"/>
    <dgm:cxn modelId="{A241B7C5-039F-47E6-9226-706AC98F0683}" type="presOf" srcId="{FE9EFB1F-1714-4282-B3D9-3ABD71891B63}" destId="{D344710B-87E7-45F2-A323-C72979FD15FC}" srcOrd="1" destOrd="16" presId="urn:microsoft.com/office/officeart/2005/8/layout/hProcess4"/>
    <dgm:cxn modelId="{FC0B1FB1-3172-46F8-9495-146D15240DEB}" type="presOf" srcId="{0AF62FCE-739A-44EF-A309-947EDF68790A}" destId="{4A5D118B-6A6E-496D-8717-4649E790F494}" srcOrd="1" destOrd="2" presId="urn:microsoft.com/office/officeart/2005/8/layout/hProcess4"/>
    <dgm:cxn modelId="{AE7453AD-2178-454D-A116-6C47B09950DC}" type="presOf" srcId="{7949A54D-9266-44BD-982F-DED8D62304B8}" destId="{D344710B-87E7-45F2-A323-C72979FD15FC}" srcOrd="1" destOrd="28" presId="urn:microsoft.com/office/officeart/2005/8/layout/hProcess4"/>
    <dgm:cxn modelId="{55FF08BC-DCAA-47E9-BC08-C20D58ED79E0}" type="presOf" srcId="{BD6F053D-FD7A-4A16-A5BF-21F84B63D6A6}" destId="{AF239841-A86F-4C0C-9BE5-965CEB88B3A5}" srcOrd="0" destOrd="6" presId="urn:microsoft.com/office/officeart/2005/8/layout/hProcess4"/>
    <dgm:cxn modelId="{0E94446C-5E20-4EB9-A683-5CE448E98E31}" type="presOf" srcId="{935A3EDA-E4A0-4707-9EA5-3A8FB7B90809}" destId="{D344710B-87E7-45F2-A323-C72979FD15FC}" srcOrd="1" destOrd="18" presId="urn:microsoft.com/office/officeart/2005/8/layout/hProcess4"/>
    <dgm:cxn modelId="{CC443950-1733-4F0E-9758-421BD5D3298E}" type="presOf" srcId="{7D998AF5-9126-4D2D-A1D7-96A27785D22B}" destId="{D344710B-87E7-45F2-A323-C72979FD15FC}" srcOrd="1" destOrd="26" presId="urn:microsoft.com/office/officeart/2005/8/layout/hProcess4"/>
    <dgm:cxn modelId="{4F8516FE-8524-4AA3-AE95-FD0D7A3BEFB7}" type="presOf" srcId="{0E67C86B-DEC6-4EDE-A9DA-7952A14B954E}" destId="{D344710B-87E7-45F2-A323-C72979FD15FC}" srcOrd="1" destOrd="27" presId="urn:microsoft.com/office/officeart/2005/8/layout/hProcess4"/>
    <dgm:cxn modelId="{18711F82-3616-4EB0-9809-3572D26EF883}" type="presOf" srcId="{D22E85C3-4745-4CDC-9832-A3579CF15633}" destId="{AF239841-A86F-4C0C-9BE5-965CEB88B3A5}" srcOrd="0" destOrd="15" presId="urn:microsoft.com/office/officeart/2005/8/layout/hProcess4"/>
    <dgm:cxn modelId="{24BAA54A-12B9-4205-BFC9-D68FDA77C826}" srcId="{CF61D28F-38E3-4F61-9DF3-9380E2BC73B4}" destId="{BD6F053D-FD7A-4A16-A5BF-21F84B63D6A6}" srcOrd="0" destOrd="0" parTransId="{0FF5DBE1-14BF-4041-99DE-37A04C303B26}" sibTransId="{9D97FFE6-147C-45BD-A4A7-08A6C2701D17}"/>
    <dgm:cxn modelId="{A6CDC989-061F-4CCA-A5EC-304D0A028ABF}" type="presOf" srcId="{6A905836-CFE4-4CB5-B21B-43CED1615DDE}" destId="{AF239841-A86F-4C0C-9BE5-965CEB88B3A5}" srcOrd="0" destOrd="0" presId="urn:microsoft.com/office/officeart/2005/8/layout/hProcess4"/>
    <dgm:cxn modelId="{7ABA1DAB-D19A-4826-A6DC-99D8C6661C70}" type="presOf" srcId="{92FAA9A5-5508-47A7-B839-107788C7D214}" destId="{0600A63B-5F82-407D-8788-A119466C8330}" srcOrd="0" destOrd="1" presId="urn:microsoft.com/office/officeart/2005/8/layout/hProcess4"/>
    <dgm:cxn modelId="{12F84C90-853B-482B-929E-8B9825E224A3}" srcId="{EF3FD2BE-980A-4884-BF29-5E0CFE468A46}" destId="{676B3149-0247-4886-A291-429E8AE47D7D}" srcOrd="2" destOrd="0" parTransId="{A563FA14-9795-4D9A-BE96-B3543D4DB1B6}" sibTransId="{7456E82D-F556-45D8-80B2-8BB04685A3EF}"/>
    <dgm:cxn modelId="{ACB94178-2604-4B29-A840-78336D09A3C2}" srcId="{9622BCD3-67DA-410D-B633-52A33A39FF8D}" destId="{5AA6C2A6-7651-4247-AA7E-6CE03F489AE7}" srcOrd="5" destOrd="0" parTransId="{B77E4254-3DBF-4042-9F12-5638EEF95867}" sibTransId="{9D4E0BF9-7B44-4F31-994E-714DEE202D0A}"/>
    <dgm:cxn modelId="{3635CF80-DE48-45CC-AD5D-5748B6DFF85D}" srcId="{9622BCD3-67DA-410D-B633-52A33A39FF8D}" destId="{520EE560-130A-41B6-982C-CDE760DFFD50}" srcOrd="2" destOrd="0" parTransId="{9DDE84CA-65F7-451D-8A72-185AE370AD5C}" sibTransId="{E88C9D82-8588-4D55-8EB6-69CD0E53644D}"/>
    <dgm:cxn modelId="{4077A1BB-E632-4571-A13A-F2C41EB5CA8A}" type="presOf" srcId="{9E197F1E-D2BF-48D5-B4BB-9F9E247873F3}" destId="{D344710B-87E7-45F2-A323-C72979FD15FC}" srcOrd="1" destOrd="19" presId="urn:microsoft.com/office/officeart/2005/8/layout/hProcess4"/>
    <dgm:cxn modelId="{7DAEA8AD-C2B1-49D1-A494-1DA97E44E878}" type="presOf" srcId="{6A905836-CFE4-4CB5-B21B-43CED1615DDE}" destId="{D344710B-87E7-45F2-A323-C72979FD15FC}" srcOrd="1" destOrd="0" presId="urn:microsoft.com/office/officeart/2005/8/layout/hProcess4"/>
    <dgm:cxn modelId="{55014138-C52B-4893-BC21-B8FFE0A1E629}" type="presParOf" srcId="{121FA1C5-6F5B-46EE-BF17-3BF6563034A8}" destId="{E4A1B7E7-0467-4852-9E31-63D2E260FCEA}" srcOrd="0" destOrd="0" presId="urn:microsoft.com/office/officeart/2005/8/layout/hProcess4"/>
    <dgm:cxn modelId="{B19E1A9E-0597-47D8-AD77-ACC3B2B7BD32}" type="presParOf" srcId="{121FA1C5-6F5B-46EE-BF17-3BF6563034A8}" destId="{003DB00B-7DA4-420C-86D6-320CE7A80B20}" srcOrd="1" destOrd="0" presId="urn:microsoft.com/office/officeart/2005/8/layout/hProcess4"/>
    <dgm:cxn modelId="{91946BF1-0089-470D-98CA-22D6B3D4B4FD}" type="presParOf" srcId="{121FA1C5-6F5B-46EE-BF17-3BF6563034A8}" destId="{16546A58-E252-4407-81E8-06554D0730A5}" srcOrd="2" destOrd="0" presId="urn:microsoft.com/office/officeart/2005/8/layout/hProcess4"/>
    <dgm:cxn modelId="{2D497A86-E3F2-4C66-B4C0-ACF41E6AFC8C}" type="presParOf" srcId="{16546A58-E252-4407-81E8-06554D0730A5}" destId="{05F20EAA-792A-4CF7-849E-02F34FD38818}" srcOrd="0" destOrd="0" presId="urn:microsoft.com/office/officeart/2005/8/layout/hProcess4"/>
    <dgm:cxn modelId="{D7C40226-D98C-4433-9323-E4E6994EBA8B}" type="presParOf" srcId="{05F20EAA-792A-4CF7-849E-02F34FD38818}" destId="{EB60FB55-FEC6-42E4-8600-2F7DA8269F15}" srcOrd="0" destOrd="0" presId="urn:microsoft.com/office/officeart/2005/8/layout/hProcess4"/>
    <dgm:cxn modelId="{B98F7C8F-0101-4812-9182-0B362E912741}" type="presParOf" srcId="{05F20EAA-792A-4CF7-849E-02F34FD38818}" destId="{0600A63B-5F82-407D-8788-A119466C8330}" srcOrd="1" destOrd="0" presId="urn:microsoft.com/office/officeart/2005/8/layout/hProcess4"/>
    <dgm:cxn modelId="{01574AA6-2945-41A6-A53D-FD7A48CF69AE}" type="presParOf" srcId="{05F20EAA-792A-4CF7-849E-02F34FD38818}" destId="{38034832-F080-4702-AA2B-A476E92277E4}" srcOrd="2" destOrd="0" presId="urn:microsoft.com/office/officeart/2005/8/layout/hProcess4"/>
    <dgm:cxn modelId="{FCC93329-0372-4704-860F-C329AE6210FC}" type="presParOf" srcId="{05F20EAA-792A-4CF7-849E-02F34FD38818}" destId="{D9B260AA-BEB4-4843-907A-44172E6FD9FB}" srcOrd="3" destOrd="0" presId="urn:microsoft.com/office/officeart/2005/8/layout/hProcess4"/>
    <dgm:cxn modelId="{9858216A-A4BC-4A3E-AAB9-C4D177D0025A}" type="presParOf" srcId="{05F20EAA-792A-4CF7-849E-02F34FD38818}" destId="{970C00E8-7CE4-42CF-9B38-232C9C9C5A88}" srcOrd="4" destOrd="0" presId="urn:microsoft.com/office/officeart/2005/8/layout/hProcess4"/>
    <dgm:cxn modelId="{160B4C72-9B80-41BD-ADBE-78764445C25E}" type="presParOf" srcId="{16546A58-E252-4407-81E8-06554D0730A5}" destId="{908A7D78-0C1A-495E-BF0C-B89513ADE117}" srcOrd="1" destOrd="0" presId="urn:microsoft.com/office/officeart/2005/8/layout/hProcess4"/>
    <dgm:cxn modelId="{22A219B1-6034-4A5B-BB00-A1979B132691}" type="presParOf" srcId="{16546A58-E252-4407-81E8-06554D0730A5}" destId="{7F9DBC57-5D0B-4FCD-B006-90C9552E4E38}" srcOrd="2" destOrd="0" presId="urn:microsoft.com/office/officeart/2005/8/layout/hProcess4"/>
    <dgm:cxn modelId="{B668A899-7A0F-4685-A181-C54ADD96DE65}" type="presParOf" srcId="{7F9DBC57-5D0B-4FCD-B006-90C9552E4E38}" destId="{BEA04F1F-54D6-45FB-A401-9357B0B6CB8A}" srcOrd="0" destOrd="0" presId="urn:microsoft.com/office/officeart/2005/8/layout/hProcess4"/>
    <dgm:cxn modelId="{02D4CCD8-1B43-4762-8051-16CD20C188B1}" type="presParOf" srcId="{7F9DBC57-5D0B-4FCD-B006-90C9552E4E38}" destId="{EDB40AFE-2E93-4943-BFC4-94A43D0342B6}" srcOrd="1" destOrd="0" presId="urn:microsoft.com/office/officeart/2005/8/layout/hProcess4"/>
    <dgm:cxn modelId="{45EDA907-636F-4DBB-91EE-AF8346748259}" type="presParOf" srcId="{7F9DBC57-5D0B-4FCD-B006-90C9552E4E38}" destId="{4A5D118B-6A6E-496D-8717-4649E790F494}" srcOrd="2" destOrd="0" presId="urn:microsoft.com/office/officeart/2005/8/layout/hProcess4"/>
    <dgm:cxn modelId="{088DFEBF-C38B-455C-B31C-69BC13D36C2E}" type="presParOf" srcId="{7F9DBC57-5D0B-4FCD-B006-90C9552E4E38}" destId="{8C7F25F1-793E-4210-93D1-C632C34FBFC6}" srcOrd="3" destOrd="0" presId="urn:microsoft.com/office/officeart/2005/8/layout/hProcess4"/>
    <dgm:cxn modelId="{16A71A35-EB8C-4EEE-A803-8D019ED1219F}" type="presParOf" srcId="{7F9DBC57-5D0B-4FCD-B006-90C9552E4E38}" destId="{47405453-74E8-4EF1-A957-5AE73FC30546}" srcOrd="4" destOrd="0" presId="urn:microsoft.com/office/officeart/2005/8/layout/hProcess4"/>
    <dgm:cxn modelId="{B92D76F9-19A8-452C-901E-B066DEC6252E}" type="presParOf" srcId="{16546A58-E252-4407-81E8-06554D0730A5}" destId="{8AF1FECA-10A8-4814-8FCB-674CED924CE6}" srcOrd="3" destOrd="0" presId="urn:microsoft.com/office/officeart/2005/8/layout/hProcess4"/>
    <dgm:cxn modelId="{223AE56D-D2B2-4319-99CC-32D57D03C120}" type="presParOf" srcId="{16546A58-E252-4407-81E8-06554D0730A5}" destId="{2AD90865-8A50-4FED-8C07-6C905958B52C}" srcOrd="4" destOrd="0" presId="urn:microsoft.com/office/officeart/2005/8/layout/hProcess4"/>
    <dgm:cxn modelId="{49D4F18D-A176-4488-84EE-271649CDB6D7}" type="presParOf" srcId="{2AD90865-8A50-4FED-8C07-6C905958B52C}" destId="{31515E76-4430-44D4-94D3-5911EF115299}" srcOrd="0" destOrd="0" presId="urn:microsoft.com/office/officeart/2005/8/layout/hProcess4"/>
    <dgm:cxn modelId="{7D2560F0-460B-4FD9-8B91-1BA288288CBA}" type="presParOf" srcId="{2AD90865-8A50-4FED-8C07-6C905958B52C}" destId="{AF239841-A86F-4C0C-9BE5-965CEB88B3A5}" srcOrd="1" destOrd="0" presId="urn:microsoft.com/office/officeart/2005/8/layout/hProcess4"/>
    <dgm:cxn modelId="{99FE1D33-8728-4CE9-B711-1365BBAB9821}" type="presParOf" srcId="{2AD90865-8A50-4FED-8C07-6C905958B52C}" destId="{D344710B-87E7-45F2-A323-C72979FD15FC}" srcOrd="2" destOrd="0" presId="urn:microsoft.com/office/officeart/2005/8/layout/hProcess4"/>
    <dgm:cxn modelId="{D04F944C-8DDA-441F-A6EF-9DF4B9475487}" type="presParOf" srcId="{2AD90865-8A50-4FED-8C07-6C905958B52C}" destId="{5393449C-040A-4457-B796-E53454113D4F}" srcOrd="3" destOrd="0" presId="urn:microsoft.com/office/officeart/2005/8/layout/hProcess4"/>
    <dgm:cxn modelId="{ED1BCA80-C447-48E0-B810-3377CF3106C1}" type="presParOf" srcId="{2AD90865-8A50-4FED-8C07-6C905958B52C}" destId="{4781173B-8C47-4716-A0CE-9C2C8D306B0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DEE34-01EF-48DD-9BB1-6C57F9E58D3D}">
      <dsp:nvSpPr>
        <dsp:cNvPr id="0" name=""/>
        <dsp:cNvSpPr/>
      </dsp:nvSpPr>
      <dsp:spPr>
        <a:xfrm>
          <a:off x="-6126182" y="-937289"/>
          <a:ext cx="7292539" cy="7292539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FFA65-42E2-4F9D-AB96-844C0826CE65}">
      <dsp:nvSpPr>
        <dsp:cNvPr id="0" name=""/>
        <dsp:cNvSpPr/>
      </dsp:nvSpPr>
      <dsp:spPr>
        <a:xfrm>
          <a:off x="434342" y="285309"/>
          <a:ext cx="11177966" cy="57040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757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</a:rPr>
            <a:t>Bajos niveles de Investigación, Desarrollo e Innovación I + D + I</a:t>
          </a:r>
          <a:endParaRPr lang="es-ES" sz="280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34342" y="285309"/>
        <a:ext cx="11177966" cy="570402"/>
      </dsp:txXfrm>
    </dsp:sp>
    <dsp:sp modelId="{C8F50D67-664C-4A70-A3D4-5622C498FEA2}">
      <dsp:nvSpPr>
        <dsp:cNvPr id="0" name=""/>
        <dsp:cNvSpPr/>
      </dsp:nvSpPr>
      <dsp:spPr>
        <a:xfrm>
          <a:off x="77840" y="214009"/>
          <a:ext cx="713003" cy="7130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DB104-FEA6-4292-8B32-9409DF872074}">
      <dsp:nvSpPr>
        <dsp:cNvPr id="0" name=""/>
        <dsp:cNvSpPr/>
      </dsp:nvSpPr>
      <dsp:spPr>
        <a:xfrm>
          <a:off x="903538" y="1140805"/>
          <a:ext cx="10708770" cy="57040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757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</a:rPr>
            <a:t>Baja  productividad y competitividad de la industria  </a:t>
          </a:r>
          <a:endParaRPr lang="es-ES" sz="2800" kern="1200" dirty="0">
            <a:solidFill>
              <a:schemeClr val="tx1"/>
            </a:solidFill>
          </a:endParaRPr>
        </a:p>
      </dsp:txBody>
      <dsp:txXfrm>
        <a:off x="903538" y="1140805"/>
        <a:ext cx="10708770" cy="570402"/>
      </dsp:txXfrm>
    </dsp:sp>
    <dsp:sp modelId="{27900F89-A85A-4557-99AF-F3FCA7A834A5}">
      <dsp:nvSpPr>
        <dsp:cNvPr id="0" name=""/>
        <dsp:cNvSpPr/>
      </dsp:nvSpPr>
      <dsp:spPr>
        <a:xfrm>
          <a:off x="547036" y="1069505"/>
          <a:ext cx="713003" cy="7130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8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6B533-0FE4-4964-95AB-73BC2A9E55A5}">
      <dsp:nvSpPr>
        <dsp:cNvPr id="0" name=""/>
        <dsp:cNvSpPr/>
      </dsp:nvSpPr>
      <dsp:spPr>
        <a:xfrm>
          <a:off x="1118089" y="1996301"/>
          <a:ext cx="10494219" cy="57040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757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</a:rPr>
            <a:t>Débil encadenamiento productivo, asociatividad e inclusión</a:t>
          </a:r>
          <a:endParaRPr lang="es-EC" sz="2800" kern="1200" dirty="0">
            <a:solidFill>
              <a:schemeClr val="tx1"/>
            </a:solidFill>
          </a:endParaRPr>
        </a:p>
      </dsp:txBody>
      <dsp:txXfrm>
        <a:off x="1118089" y="1996301"/>
        <a:ext cx="10494219" cy="570402"/>
      </dsp:txXfrm>
    </dsp:sp>
    <dsp:sp modelId="{09A9C350-05BE-4322-B403-D637BD9B062A}">
      <dsp:nvSpPr>
        <dsp:cNvPr id="0" name=""/>
        <dsp:cNvSpPr/>
      </dsp:nvSpPr>
      <dsp:spPr>
        <a:xfrm>
          <a:off x="761587" y="1925001"/>
          <a:ext cx="713003" cy="7130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16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EFAE5-231A-47B8-BD11-4972C51E22FC}">
      <dsp:nvSpPr>
        <dsp:cNvPr id="0" name=""/>
        <dsp:cNvSpPr/>
      </dsp:nvSpPr>
      <dsp:spPr>
        <a:xfrm>
          <a:off x="1118089" y="2786566"/>
          <a:ext cx="10494219" cy="699781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757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700" kern="1200" dirty="0" smtClean="0">
              <a:solidFill>
                <a:schemeClr val="tx1"/>
              </a:solidFill>
            </a:rPr>
            <a:t>Baja Inversión, rezago en modernización y </a:t>
          </a:r>
          <a:r>
            <a:rPr lang="es-EC" sz="2700" b="1" u="sng" kern="1200" dirty="0" smtClean="0">
              <a:solidFill>
                <a:schemeClr val="tx1"/>
              </a:solidFill>
            </a:rPr>
            <a:t>limitado acceso a financiamiento adecuado  </a:t>
          </a:r>
        </a:p>
      </dsp:txBody>
      <dsp:txXfrm>
        <a:off x="1118089" y="2786566"/>
        <a:ext cx="10494219" cy="699781"/>
      </dsp:txXfrm>
    </dsp:sp>
    <dsp:sp modelId="{F4B07576-42A6-4EE4-BAB0-006C030183B3}">
      <dsp:nvSpPr>
        <dsp:cNvPr id="0" name=""/>
        <dsp:cNvSpPr/>
      </dsp:nvSpPr>
      <dsp:spPr>
        <a:xfrm>
          <a:off x="761587" y="2779955"/>
          <a:ext cx="713003" cy="7130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4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25420-DE6E-406C-97F3-145F61C8BC75}">
      <dsp:nvSpPr>
        <dsp:cNvPr id="0" name=""/>
        <dsp:cNvSpPr/>
      </dsp:nvSpPr>
      <dsp:spPr>
        <a:xfrm>
          <a:off x="903538" y="3706752"/>
          <a:ext cx="10708770" cy="57040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757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</a:rPr>
            <a:t>Débil articulación público privada y academia - Emprendimiento</a:t>
          </a:r>
        </a:p>
      </dsp:txBody>
      <dsp:txXfrm>
        <a:off x="903538" y="3706752"/>
        <a:ext cx="10708770" cy="570402"/>
      </dsp:txXfrm>
    </dsp:sp>
    <dsp:sp modelId="{61A30ACA-AB9F-4E0C-A582-82B4041D292C}">
      <dsp:nvSpPr>
        <dsp:cNvPr id="0" name=""/>
        <dsp:cNvSpPr/>
      </dsp:nvSpPr>
      <dsp:spPr>
        <a:xfrm>
          <a:off x="547036" y="3635451"/>
          <a:ext cx="713003" cy="7130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32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0DA45-F74C-4771-9CCC-93E0EED13D05}">
      <dsp:nvSpPr>
        <dsp:cNvPr id="0" name=""/>
        <dsp:cNvSpPr/>
      </dsp:nvSpPr>
      <dsp:spPr>
        <a:xfrm>
          <a:off x="434342" y="4562248"/>
          <a:ext cx="11177966" cy="57040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757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</a:rPr>
            <a:t>Limitado acceso a mercados</a:t>
          </a:r>
        </a:p>
      </dsp:txBody>
      <dsp:txXfrm>
        <a:off x="434342" y="4562248"/>
        <a:ext cx="11177966" cy="570402"/>
      </dsp:txXfrm>
    </dsp:sp>
    <dsp:sp modelId="{E7E6E98C-795D-41BC-80C1-220D67D15DE6}">
      <dsp:nvSpPr>
        <dsp:cNvPr id="0" name=""/>
        <dsp:cNvSpPr/>
      </dsp:nvSpPr>
      <dsp:spPr>
        <a:xfrm>
          <a:off x="77840" y="4490947"/>
          <a:ext cx="713003" cy="7130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0.72227</cdr:x>
      <cdr:y>0.01351</cdr:y>
    </cdr:from>
    <cdr:to>
      <cdr:x>0.72227</cdr:x>
      <cdr:y>0.9091</cdr:y>
    </cdr:to>
    <cdr:cxnSp macro="">
      <cdr:nvCxnSpPr>
        <cdr:cNvPr id="2" name="Conector recto 1">
          <a:extLst xmlns:a="http://schemas.openxmlformats.org/drawingml/2006/main">
            <a:ext uri="{FF2B5EF4-FFF2-40B4-BE49-F238E27FC236}">
              <a16:creationId xmlns:lc="http://schemas.openxmlformats.org/drawingml/2006/lockedCanvas" xmlns="" xmlns:a16="http://schemas.microsoft.com/office/drawing/2014/main" id="{321C7CEF-3769-4DBA-B7DC-F57DFB04BF31}"/>
            </a:ext>
          </a:extLst>
        </cdr:cNvPr>
        <cdr:cNvCxnSpPr/>
      </cdr:nvCxnSpPr>
      <cdr:spPr>
        <a:xfrm xmlns:a="http://schemas.openxmlformats.org/drawingml/2006/main">
          <a:off x="8113415" y="65493"/>
          <a:ext cx="0" cy="4340901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>
              <a:alpha val="96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0.74242</cdr:x>
      <cdr:y>0.06341</cdr:y>
    </cdr:from>
    <cdr:to>
      <cdr:x>0.74242</cdr:x>
      <cdr:y>0.99108</cdr:y>
    </cdr:to>
    <cdr:cxnSp macro="">
      <cdr:nvCxnSpPr>
        <cdr:cNvPr id="2" name="Conector recto 1"/>
        <cdr:cNvCxnSpPr/>
      </cdr:nvCxnSpPr>
      <cdr:spPr>
        <a:xfrm xmlns:a="http://schemas.openxmlformats.org/drawingml/2006/main">
          <a:off x="7056784" y="255896"/>
          <a:ext cx="0" cy="3744000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0.72659</cdr:x>
      <cdr:y>0</cdr:y>
    </cdr:from>
    <cdr:to>
      <cdr:x>0.72659</cdr:x>
      <cdr:y>0.8531</cdr:y>
    </cdr:to>
    <cdr:cxnSp macro="">
      <cdr:nvCxnSpPr>
        <cdr:cNvPr id="2" name="Conector recto 1">
          <a:extLst xmlns:a="http://schemas.openxmlformats.org/drawingml/2006/main">
            <a:ext uri="{FF2B5EF4-FFF2-40B4-BE49-F238E27FC236}">
              <a16:creationId xmlns:lc="http://schemas.openxmlformats.org/drawingml/2006/lockedCanvas" xmlns:a16="http://schemas.microsoft.com/office/drawing/2014/main" xmlns="" id="{321C7CEF-3769-4DBA-B7DC-F57DFB04BF31}"/>
            </a:ext>
          </a:extLst>
        </cdr:cNvPr>
        <cdr:cNvCxnSpPr/>
      </cdr:nvCxnSpPr>
      <cdr:spPr>
        <a:xfrm xmlns:a="http://schemas.openxmlformats.org/drawingml/2006/main">
          <a:off x="8423564" y="-1269554"/>
          <a:ext cx="0" cy="4340901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chemeClr val="accent1">
              <a:alpha val="96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_tradnl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F4215B-455C-4A9C-AD01-B580A02AEA53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C" dirty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 smtClean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s-ES_tradnl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D4C6D4-41D8-4A96-9EF7-482B9D6039D6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2927802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2176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pitchFamily="4" charset="-128"/>
        <a:cs typeface="ＭＳ Ｐゴシック" pitchFamily="4" charset="-128"/>
      </a:defRPr>
    </a:lvl1pPr>
    <a:lvl2pPr marL="608013" algn="l" defTabSz="12176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pitchFamily="4" charset="-128"/>
        <a:cs typeface="+mn-cs"/>
      </a:defRPr>
    </a:lvl2pPr>
    <a:lvl3pPr marL="1217613" algn="l" defTabSz="12176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pitchFamily="4" charset="-128"/>
        <a:cs typeface="+mn-cs"/>
      </a:defRPr>
    </a:lvl3pPr>
    <a:lvl4pPr marL="1827213" algn="l" defTabSz="12176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pitchFamily="4" charset="-128"/>
        <a:cs typeface="+mn-cs"/>
      </a:defRPr>
    </a:lvl4pPr>
    <a:lvl5pPr marL="2436813" algn="l" defTabSz="1217613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pitchFamily="4" charset="-128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8272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Presidente, venimos a entregarle soluciones, en esta lámina se resume el proceso de diálogo nacional del sector productivo.</a:t>
            </a:r>
          </a:p>
          <a:p>
            <a:endParaRPr lang="es-ES_tradnl" dirty="0" smtClean="0"/>
          </a:p>
          <a:p>
            <a:r>
              <a:rPr lang="es-ES_tradnl" dirty="0" smtClean="0"/>
              <a:t>Es importante resaltar que esta etapa de diálogo interinstitucional e intersectorial, ha logrado por primera vez interconectar a los diferentes sectores productivos  entre si, pequeños, medianos y grandes, junto al sector público.</a:t>
            </a:r>
          </a:p>
          <a:p>
            <a:endParaRPr lang="es-ES_tradnl" dirty="0" smtClean="0"/>
          </a:p>
          <a:p>
            <a:r>
              <a:rPr lang="es-ES_tradnl" dirty="0" smtClean="0"/>
              <a:t>Sin estos acercamientos las propuesta de solución que hoy presentamos no hubiesen sido posibles. 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AF79A-DD96-9A48-BE40-01D0DBE1E263}" type="slidenum">
              <a:rPr lang="es-ES_tradnl" smtClean="0"/>
              <a:pPr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xmlns="" val="3034856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Mercados concentración</a:t>
            </a:r>
            <a:r>
              <a:rPr lang="es-ES" baseline="0" dirty="0" smtClean="0"/>
              <a:t> de productos 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C" smtClean="0"/>
              <a:t>Pag.</a:t>
            </a:r>
            <a:endParaRPr lang="es-EC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D1058F-DFAF-40BD-B202-ECD3978284C2}" type="slidenum">
              <a:rPr lang="es-EC" smtClean="0"/>
              <a:pPr/>
              <a:t>16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17073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EC" altLang="es-EC" dirty="0" smtClean="0"/>
              <a:t>Articulación público privada</a:t>
            </a:r>
            <a:r>
              <a:rPr lang="es-EC" altLang="es-EC" baseline="0" dirty="0" smtClean="0"/>
              <a:t> mesas, </a:t>
            </a:r>
            <a:endParaRPr lang="es-EC" altLang="es-EC" dirty="0" smtClean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CF8CD6A-84CB-42D4-9C87-8F58CF28A449}" type="slidenum">
              <a:rPr lang="es-EC" altLang="es-EC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s-EC" altLang="es-EC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3201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C6D4-41D8-4A96-9EF7-482B9D6039D6}" type="slidenum">
              <a:rPr lang="es-EC" smtClean="0"/>
              <a:pPr/>
              <a:t>18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2731591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EC" altLang="es-EC" dirty="0" smtClean="0"/>
              <a:t>Articulación público privada</a:t>
            </a:r>
            <a:r>
              <a:rPr lang="es-EC" altLang="es-EC" baseline="0" dirty="0" smtClean="0"/>
              <a:t> mesas, </a:t>
            </a:r>
            <a:endParaRPr lang="es-EC" altLang="es-EC" dirty="0" smtClean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CF8CD6A-84CB-42D4-9C87-8F58CF28A449}" type="slidenum">
              <a:rPr lang="es-EC" altLang="es-EC" smtClean="0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s-EC" altLang="es-EC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6103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C6D4-41D8-4A96-9EF7-482B9D6039D6}" type="slidenum">
              <a:rPr lang="es-EC" smtClean="0"/>
              <a:pPr/>
              <a:t>20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3426493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C6D4-41D8-4A96-9EF7-482B9D6039D6}" type="slidenum">
              <a:rPr lang="es-EC" smtClean="0"/>
              <a:pPr/>
              <a:t>21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1920265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C6D4-41D8-4A96-9EF7-482B9D6039D6}" type="slidenum">
              <a:rPr lang="es-EC" smtClean="0"/>
              <a:pPr/>
              <a:t>22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3089677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b="1" dirty="0" smtClean="0"/>
              <a:t>DP</a:t>
            </a:r>
            <a:r>
              <a:rPr lang="es-EC" b="1" baseline="0" dirty="0" smtClean="0"/>
              <a:t> </a:t>
            </a:r>
            <a:r>
              <a:rPr lang="es-EC" b="1" baseline="0" dirty="0" err="1" smtClean="0"/>
              <a:t>World</a:t>
            </a:r>
            <a:r>
              <a:rPr lang="en-US" b="1" baseline="0" dirty="0" smtClean="0"/>
              <a:t>: </a:t>
            </a:r>
            <a:r>
              <a:rPr lang="en-US" baseline="0" dirty="0" smtClean="0"/>
              <a:t>Puerto </a:t>
            </a:r>
            <a:r>
              <a:rPr lang="en-US" baseline="0" dirty="0" err="1" smtClean="0"/>
              <a:t>Posorja</a:t>
            </a:r>
            <a:r>
              <a:rPr lang="en-US" baseline="0" dirty="0" smtClean="0"/>
              <a:t> – mayo 2016 – inversion </a:t>
            </a:r>
            <a:r>
              <a:rPr lang="en-US" baseline="0" dirty="0" err="1" smtClean="0"/>
              <a:t>estimada</a:t>
            </a:r>
            <a:r>
              <a:rPr lang="en-US" baseline="0" dirty="0" smtClean="0"/>
              <a:t> US$ 1.200 MM</a:t>
            </a:r>
          </a:p>
          <a:p>
            <a:r>
              <a:rPr lang="en-US" b="1" baseline="0" dirty="0" smtClean="0"/>
              <a:t>YILPORT: </a:t>
            </a:r>
            <a:r>
              <a:rPr lang="en-US" baseline="0" dirty="0" smtClean="0"/>
              <a:t>Puerto Bolivar – mayo 2016 – inversion </a:t>
            </a:r>
            <a:r>
              <a:rPr lang="en-US" baseline="0" dirty="0" err="1" smtClean="0"/>
              <a:t>estimada</a:t>
            </a:r>
            <a:r>
              <a:rPr lang="en-US" baseline="0" dirty="0" smtClean="0"/>
              <a:t> U$ 750 MM</a:t>
            </a:r>
          </a:p>
          <a:p>
            <a:r>
              <a:rPr lang="es-EC" b="1" dirty="0" smtClean="0"/>
              <a:t>LATINCO</a:t>
            </a:r>
            <a:r>
              <a:rPr lang="es-EC" b="1" baseline="0" dirty="0" smtClean="0"/>
              <a:t> y FOPECA: </a:t>
            </a:r>
            <a:r>
              <a:rPr lang="es-EC" baseline="0" dirty="0" smtClean="0"/>
              <a:t>Carretera Rio 7 </a:t>
            </a:r>
            <a:r>
              <a:rPr lang="es-EC" baseline="0" dirty="0" err="1" smtClean="0"/>
              <a:t>Huaquillas</a:t>
            </a:r>
            <a:r>
              <a:rPr lang="es-EC" baseline="0" dirty="0" smtClean="0"/>
              <a:t> – junio 2016 – inversión estimada U$665 MM</a:t>
            </a:r>
            <a:endParaRPr lang="es-EC" dirty="0" smtClean="0"/>
          </a:p>
          <a:p>
            <a:r>
              <a:rPr lang="es-EC" b="1" dirty="0" smtClean="0"/>
              <a:t>DIAMOND</a:t>
            </a:r>
            <a:r>
              <a:rPr lang="es-EC" b="1" baseline="0" dirty="0" smtClean="0"/>
              <a:t> CONSULTANTS </a:t>
            </a:r>
            <a:r>
              <a:rPr lang="es-EC" b="1" dirty="0" smtClean="0"/>
              <a:t>:</a:t>
            </a:r>
            <a:r>
              <a:rPr lang="es-EC" b="1" baseline="0" dirty="0" smtClean="0"/>
              <a:t> </a:t>
            </a:r>
            <a:r>
              <a:rPr lang="es-EC" baseline="0" dirty="0" smtClean="0"/>
              <a:t>Viaducto sur de Guayaquil -  agosto 2018 (por aprobarse) – inversión estimada US$ 1.100 MM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C6D4-41D8-4A96-9EF7-482B9D6039D6}" type="slidenum">
              <a:rPr lang="es-EC" smtClean="0"/>
              <a:pPr/>
              <a:t>24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4264759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s-EC" altLang="es-EC" smtClean="0"/>
          </a:p>
        </p:txBody>
      </p:sp>
      <p:sp>
        <p:nvSpPr>
          <p:cNvPr id="614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E96D7CE-AB65-4316-9D1E-07FF2B933876}" type="slidenum">
              <a:rPr lang="es-EC" altLang="es-EC">
                <a:latin typeface="Arial" panose="020B0604020202020204" pitchFamily="34" charset="0"/>
              </a:rPr>
              <a:pPr/>
              <a:t>25</a:t>
            </a:fld>
            <a:endParaRPr lang="es-EC" altLang="es-EC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512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Mercados concentración</a:t>
            </a:r>
            <a:r>
              <a:rPr lang="es-ES" baseline="0" dirty="0" smtClean="0"/>
              <a:t> de productos 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C" smtClean="0">
                <a:solidFill>
                  <a:prstClr val="black"/>
                </a:solidFill>
              </a:rPr>
              <a:t>Pag.</a:t>
            </a:r>
            <a:endParaRPr lang="es-EC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D1058F-DFAF-40BD-B202-ECD3978284C2}" type="slidenum">
              <a:rPr lang="es-EC" smtClean="0">
                <a:solidFill>
                  <a:prstClr val="black"/>
                </a:solidFill>
              </a:rPr>
              <a:pPr/>
              <a:t>5</a:t>
            </a:fld>
            <a:endParaRPr lang="es-EC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1427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C6D4-41D8-4A96-9EF7-482B9D6039D6}" type="slidenum">
              <a:rPr lang="es-EC" smtClean="0"/>
              <a:pPr/>
              <a:t>30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2512894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Mercados concentración</a:t>
            </a:r>
            <a:r>
              <a:rPr lang="es-ES" baseline="0" dirty="0" smtClean="0"/>
              <a:t> de productos 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C" smtClean="0">
                <a:solidFill>
                  <a:prstClr val="black"/>
                </a:solidFill>
              </a:rPr>
              <a:t>Pag.</a:t>
            </a:r>
            <a:endParaRPr lang="es-EC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D1058F-DFAF-40BD-B202-ECD3978284C2}" type="slidenum">
              <a:rPr lang="es-EC" smtClean="0">
                <a:solidFill>
                  <a:prstClr val="black"/>
                </a:solidFill>
              </a:rPr>
              <a:pPr/>
              <a:t>6</a:t>
            </a:fld>
            <a:endParaRPr lang="es-EC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50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Mercados concentración</a:t>
            </a:r>
            <a:r>
              <a:rPr lang="es-ES" baseline="0" dirty="0" smtClean="0"/>
              <a:t> de productos 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C" smtClean="0">
                <a:solidFill>
                  <a:prstClr val="black"/>
                </a:solidFill>
              </a:rPr>
              <a:t>Pag.</a:t>
            </a:r>
            <a:endParaRPr lang="es-EC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D1058F-DFAF-40BD-B202-ECD3978284C2}" type="slidenum">
              <a:rPr lang="es-EC" smtClean="0">
                <a:solidFill>
                  <a:prstClr val="black"/>
                </a:solidFill>
              </a:rPr>
              <a:pPr/>
              <a:t>7</a:t>
            </a:fld>
            <a:endParaRPr lang="es-EC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5920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Mercados concentración</a:t>
            </a:r>
            <a:r>
              <a:rPr lang="es-ES" baseline="0" dirty="0" smtClean="0"/>
              <a:t> de productos 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C" smtClean="0">
                <a:solidFill>
                  <a:prstClr val="black"/>
                </a:solidFill>
              </a:rPr>
              <a:t>Pag.</a:t>
            </a:r>
            <a:endParaRPr lang="es-EC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D1058F-DFAF-40BD-B202-ECD3978284C2}" type="slidenum">
              <a:rPr lang="es-EC" smtClean="0">
                <a:solidFill>
                  <a:prstClr val="black"/>
                </a:solidFill>
              </a:rPr>
              <a:pPr/>
              <a:t>8</a:t>
            </a:fld>
            <a:endParaRPr lang="es-EC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025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Mercados concentración</a:t>
            </a:r>
            <a:r>
              <a:rPr lang="es-ES" baseline="0" dirty="0" smtClean="0"/>
              <a:t> de productos 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C" smtClean="0">
                <a:solidFill>
                  <a:prstClr val="black"/>
                </a:solidFill>
              </a:rPr>
              <a:t>Pag.</a:t>
            </a:r>
            <a:endParaRPr lang="es-EC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D1058F-DFAF-40BD-B202-ECD3978284C2}" type="slidenum">
              <a:rPr lang="es-EC" smtClean="0">
                <a:solidFill>
                  <a:prstClr val="black"/>
                </a:solidFill>
              </a:rPr>
              <a:pPr/>
              <a:t>9</a:t>
            </a:fld>
            <a:endParaRPr lang="es-EC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27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Mercados concentración</a:t>
            </a:r>
            <a:r>
              <a:rPr lang="es-ES" baseline="0" dirty="0" smtClean="0"/>
              <a:t> de productos 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C" smtClean="0">
                <a:solidFill>
                  <a:prstClr val="black"/>
                </a:solidFill>
              </a:rPr>
              <a:t>Pag.</a:t>
            </a:r>
            <a:endParaRPr lang="es-EC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D1058F-DFAF-40BD-B202-ECD3978284C2}" type="slidenum">
              <a:rPr lang="es-EC" smtClean="0">
                <a:solidFill>
                  <a:prstClr val="black"/>
                </a:solidFill>
              </a:rPr>
              <a:pPr/>
              <a:t>10</a:t>
            </a:fld>
            <a:endParaRPr lang="es-EC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174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4581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4C6D4-41D8-4A96-9EF7-482B9D6039D6}" type="slidenum">
              <a:rPr lang="es-EC" smtClean="0"/>
              <a:pPr/>
              <a:t>14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2903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283" y="2130919"/>
            <a:ext cx="10361851" cy="147036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564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F53AA7-76A4-4C95-A598-381CA6016F38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1EFECE-1F9F-4A2E-9F8F-F78D57B3D48E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136644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29B4C-3C39-4CA7-8426-F533EC786395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902AD1-75C0-4171-8EF4-DBFA1F53BC3F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115780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523" y="274702"/>
            <a:ext cx="8025355" cy="585288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CE4799-AA8B-473A-944B-F2CE4242FF09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5171A3-12F8-446B-9895-502E45BC9E8A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66639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2D5FE1-602F-44F9-91D0-785483675226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90EAE-D066-42E0-A40F-7563605A5037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194088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2961" y="4407922"/>
            <a:ext cx="10361851" cy="1362390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2961" y="2907388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4B87D6-0589-4066-9223-74E69A324CDC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618F98-AE9D-4BB8-8DEB-FAE52F82B715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246651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523" y="1600574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6793" y="1600574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FE3825-AED6-4319-84F9-194798355F06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 dirty="0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D0E760-1C92-44B0-9D51-08BA01BCC287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328452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521" y="1535471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521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2562" y="1535471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2562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5D04FE-22D4-4812-BBFE-16EDF1552776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 dirty="0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90513C-BE3E-4D06-BA27-8516C7F459AF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98135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4E2A6D-FF88-4566-8C41-927425A59E77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 dirty="0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037E04-0A72-4428-948C-8F5D5AC45D27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332194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4FDB3A-89AA-4BA8-B2BE-7DB8CA5C99E4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 dirty="0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1D281-35B5-485C-BAC0-9C3C6D4635D9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360546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523" y="273114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523" y="1435436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37BD6A-E6B3-4C36-8BCF-B6912CD2D099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 dirty="0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2BD439-B30D-4019-AF5C-1A4962D8532F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288171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 rtlCol="0">
            <a:normAutofit/>
          </a:bodyPr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pPr lvl="0"/>
            <a:endParaRPr lang="es-EC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406" y="5368583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60A09C-6D2B-4788-B332-C7CDD83515A1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_tradnl" dirty="0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F5CB95-D5EA-4382-80DB-970259B732CA}" type="slidenum">
              <a:rPr lang="es-EC"/>
              <a:pPr/>
              <a:t>‹Nº›</a:t>
            </a:fld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xmlns="" val="202328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609602" y="274640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s-EC" smtClean="0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609602" y="1600200"/>
            <a:ext cx="10971213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7940"/>
            <a:ext cx="2844800" cy="365125"/>
          </a:xfrm>
          <a:prstGeom prst="rect">
            <a:avLst/>
          </a:prstGeom>
        </p:spPr>
        <p:txBody>
          <a:bodyPr vert="horz" wrap="square" lIns="121917" tIns="60958" rIns="121917" bIns="60958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B7255323-5A5A-4A00-8080-C1DF18A4D68F}" type="datetime1">
              <a:rPr lang="es-EC"/>
              <a:pPr/>
              <a:t>29/08/2018</a:t>
            </a:fld>
            <a:endParaRPr lang="es-EC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2" y="6357940"/>
            <a:ext cx="3859213" cy="365125"/>
          </a:xfrm>
          <a:prstGeom prst="rect">
            <a:avLst/>
          </a:prstGeom>
        </p:spPr>
        <p:txBody>
          <a:bodyPr vert="horz" wrap="square" lIns="121917" tIns="60958" rIns="121917" bIns="60958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rgbClr val="898989"/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6013" y="6357940"/>
            <a:ext cx="2844800" cy="365125"/>
          </a:xfrm>
          <a:prstGeom prst="rect">
            <a:avLst/>
          </a:prstGeom>
        </p:spPr>
        <p:txBody>
          <a:bodyPr vert="horz" wrap="square" lIns="121917" tIns="60958" rIns="121917" bIns="60958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898989"/>
                </a:solidFill>
              </a:defRPr>
            </a:lvl1pPr>
          </a:lstStyle>
          <a:p>
            <a:fld id="{D5685C49-C00D-4385-80ED-D7BC2CA64753}" type="slidenum">
              <a:rPr lang="es-EC"/>
              <a:pPr/>
              <a:t>‹Nº›</a:t>
            </a:fld>
            <a:endParaRPr lang="es-EC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7613" rtl="0" eaLnBrk="0" fontAlgn="base" hangingPunct="0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ＭＳ Ｐゴシック" pitchFamily="4" charset="-128"/>
          <a:cs typeface="ＭＳ Ｐゴシック" pitchFamily="4" charset="-128"/>
        </a:defRPr>
      </a:lvl1pPr>
      <a:lvl2pPr algn="ctr" defTabSz="1217613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2pPr>
      <a:lvl3pPr algn="ctr" defTabSz="1217613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3pPr>
      <a:lvl4pPr algn="ctr" defTabSz="1217613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4pPr>
      <a:lvl5pPr algn="ctr" defTabSz="1217613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5pPr>
      <a:lvl6pPr marL="457200" algn="ctr" defTabSz="12176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4" charset="0"/>
        </a:defRPr>
      </a:lvl6pPr>
      <a:lvl7pPr marL="914400" algn="ctr" defTabSz="12176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4" charset="0"/>
        </a:defRPr>
      </a:lvl7pPr>
      <a:lvl8pPr marL="1371600" algn="ctr" defTabSz="12176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4" charset="0"/>
        </a:defRPr>
      </a:lvl8pPr>
      <a:lvl9pPr marL="1828800" algn="ctr" defTabSz="1217613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4" charset="0"/>
        </a:defRPr>
      </a:lvl9pPr>
    </p:titleStyle>
    <p:bodyStyle>
      <a:lvl1pPr marL="455613" indent="-455613" algn="l" defTabSz="12176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300" kern="1200">
          <a:solidFill>
            <a:schemeClr val="tx1"/>
          </a:solidFill>
          <a:latin typeface="+mn-lt"/>
          <a:ea typeface="ＭＳ Ｐゴシック" pitchFamily="4" charset="-128"/>
          <a:cs typeface="ＭＳ Ｐゴシック" pitchFamily="4" charset="-128"/>
        </a:defRPr>
      </a:lvl1pPr>
      <a:lvl2pPr marL="989013" indent="-379413" algn="l" defTabSz="12176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00" kern="1200">
          <a:solidFill>
            <a:schemeClr val="tx1"/>
          </a:solidFill>
          <a:latin typeface="+mn-lt"/>
          <a:ea typeface="ＭＳ Ｐゴシック" pitchFamily="4" charset="-128"/>
          <a:cs typeface="+mn-cs"/>
        </a:defRPr>
      </a:lvl2pPr>
      <a:lvl3pPr marL="15224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4" charset="-128"/>
          <a:cs typeface="+mn-cs"/>
        </a:defRPr>
      </a:lvl3pPr>
      <a:lvl4pPr marL="21320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700" kern="1200">
          <a:solidFill>
            <a:schemeClr val="tx1"/>
          </a:solidFill>
          <a:latin typeface="+mn-lt"/>
          <a:ea typeface="ＭＳ Ｐゴシック" pitchFamily="4" charset="-128"/>
          <a:cs typeface="+mn-cs"/>
        </a:defRPr>
      </a:lvl4pPr>
      <a:lvl5pPr marL="2741613" indent="-303213" algn="l" defTabSz="12176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700" kern="1200">
          <a:solidFill>
            <a:schemeClr val="tx1"/>
          </a:solidFill>
          <a:latin typeface="+mn-lt"/>
          <a:ea typeface="ＭＳ Ｐゴシック" pitchFamily="4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5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diagramData" Target="../diagrams/data1.xm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microsoft.com/office/2007/relationships/hdphoto" Target="../media/hdphoto1.wdp"/><Relationship Id="rId3" Type="http://schemas.openxmlformats.org/officeDocument/2006/relationships/image" Target="../media/image3.jpeg"/><Relationship Id="rId21" Type="http://schemas.openxmlformats.org/officeDocument/2006/relationships/image" Target="../media/image28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1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10" Type="http://schemas.openxmlformats.org/officeDocument/2006/relationships/image" Target="../media/image18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3" Type="http://schemas.openxmlformats.org/officeDocument/2006/relationships/image" Target="../media/image3.jpeg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17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5.jpe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51.png"/><Relationship Id="rId7" Type="http://schemas.openxmlformats.org/officeDocument/2006/relationships/image" Target="../media/image55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Relationship Id="rId9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egarcia@mipro.gob.ec" TargetMode="External"/><Relationship Id="rId4" Type="http://schemas.openxmlformats.org/officeDocument/2006/relationships/hyperlink" Target="mailto:cvillarreal@mipro.gob.e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chart" Target="../charts/chart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ítulo 1"/>
          <p:cNvSpPr>
            <a:spLocks noGrp="1"/>
          </p:cNvSpPr>
          <p:nvPr>
            <p:ph type="ctrTitle"/>
          </p:nvPr>
        </p:nvSpPr>
        <p:spPr>
          <a:xfrm>
            <a:off x="3" y="2205658"/>
            <a:ext cx="11927854" cy="1963365"/>
          </a:xfrm>
        </p:spPr>
        <p:txBody>
          <a:bodyPr/>
          <a:lstStyle/>
          <a:p>
            <a:pPr algn="r" defTabSz="914400" eaLnBrk="1" hangingPunct="1">
              <a:tabLst>
                <a:tab pos="1381125" algn="l"/>
                <a:tab pos="3848100" algn="r"/>
              </a:tabLst>
            </a:pPr>
            <a:r>
              <a:rPr lang="es-EC" sz="4800" b="1" dirty="0" smtClean="0">
                <a:solidFill>
                  <a:schemeClr val="bg1"/>
                </a:solidFill>
                <a:latin typeface="Arial" charset="0"/>
                <a:cs typeface="Calibri" pitchFamily="4" charset="0"/>
              </a:rPr>
              <a:t>ECUADOR</a:t>
            </a:r>
            <a:r>
              <a:rPr lang="es-EC" sz="2400" b="1" dirty="0" smtClean="0">
                <a:solidFill>
                  <a:schemeClr val="bg1"/>
                </a:solidFill>
                <a:latin typeface="Arial" charset="0"/>
                <a:cs typeface="Calibri" pitchFamily="4" charset="0"/>
              </a:rPr>
              <a:t> </a:t>
            </a:r>
            <a:r>
              <a:rPr lang="es-EC" sz="1800" b="1" dirty="0">
                <a:solidFill>
                  <a:schemeClr val="bg1"/>
                </a:solidFill>
                <a:latin typeface="Arial" charset="0"/>
                <a:cs typeface="Calibri" pitchFamily="4" charset="0"/>
              </a:rPr>
              <a:t/>
            </a:r>
            <a:br>
              <a:rPr lang="es-EC" sz="1800" b="1" dirty="0">
                <a:solidFill>
                  <a:schemeClr val="bg1"/>
                </a:solidFill>
                <a:latin typeface="Arial" charset="0"/>
                <a:cs typeface="Calibri" pitchFamily="4" charset="0"/>
              </a:rPr>
            </a:br>
            <a:r>
              <a:rPr lang="es-EC" sz="1800" b="1" i="1" dirty="0" smtClean="0">
                <a:solidFill>
                  <a:schemeClr val="bg1"/>
                </a:solidFill>
                <a:latin typeface="Arial" charset="0"/>
                <a:cs typeface="Calibri" pitchFamily="4" charset="0"/>
              </a:rPr>
              <a:t>Una opción inteligente para invertir</a:t>
            </a:r>
            <a:endParaRPr lang="es-ES_tradnl" sz="1800" i="1" dirty="0" smtClean="0">
              <a:solidFill>
                <a:schemeClr val="bg1"/>
              </a:solidFill>
              <a:latin typeface="HelveticaNeue-Black" pitchFamily="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FDF0F0F-2531-4591-89E5-C9D9A7B3E8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6237"/>
          <a:stretch/>
        </p:blipFill>
        <p:spPr>
          <a:xfrm>
            <a:off x="9263558" y="5689991"/>
            <a:ext cx="999976" cy="9329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551384" y="3264242"/>
            <a:ext cx="11089232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s-MX" sz="3600" dirty="0" smtClean="0"/>
              <a:t>BENEFICIOS DE LA LEY ORGÁNICA PARA EL FOMENTO PRODUCTIVO ATRACCIÓN DE INVERSIONES, GENERACIÓN DE EMPLEO Y ESTABILIDAD Y EQUILIBRIO FISCAL</a:t>
            </a:r>
            <a:endParaRPr lang="es-ES_tradnl" sz="36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55110" y="639304"/>
            <a:ext cx="4681780" cy="185264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703718" y="62971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15/08/2018</a:t>
            </a:r>
            <a:endParaRPr lang="es-EC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10</a:t>
            </a:fld>
            <a:endParaRPr lang="es-EC"/>
          </a:p>
        </p:txBody>
      </p:sp>
      <p:pic>
        <p:nvPicPr>
          <p:cNvPr id="17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" y="1240"/>
            <a:ext cx="12182832" cy="121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CuadroTexto"/>
          <p:cNvSpPr txBox="1"/>
          <p:nvPr/>
        </p:nvSpPr>
        <p:spPr>
          <a:xfrm>
            <a:off x="2237554" y="-26590"/>
            <a:ext cx="6165139" cy="95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369">
              <a:defRPr/>
            </a:pPr>
            <a:r>
              <a:rPr lang="es-EC" sz="3199" b="1" dirty="0">
                <a:solidFill>
                  <a:srgbClr val="4F81BD">
                    <a:lumMod val="50000"/>
                  </a:srgbClr>
                </a:solidFill>
                <a:ea typeface="Arial Hebrew" charset="-79"/>
                <a:cs typeface="Arial Hebrew" charset="-79"/>
              </a:rPr>
              <a:t>Fuentes de ingreso de divisas</a:t>
            </a:r>
          </a:p>
          <a:p>
            <a:pPr defTabSz="1217369">
              <a:defRPr/>
            </a:pPr>
            <a:r>
              <a:rPr lang="es-EC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rial Hebrew" charset="-79"/>
                <a:cs typeface="Arial Hebrew" charset="-79"/>
              </a:rPr>
              <a:t>Millones de USD)</a:t>
            </a:r>
            <a:endParaRPr lang="es-EC" b="1" dirty="0">
              <a:solidFill>
                <a:schemeClr val="tx1">
                  <a:lumMod val="50000"/>
                  <a:lumOff val="50000"/>
                </a:schemeClr>
              </a:solidFill>
              <a:ea typeface="Arial Hebrew" charset="-79"/>
              <a:cs typeface="Arial Hebrew" charset="-79"/>
            </a:endParaRPr>
          </a:p>
        </p:txBody>
      </p:sp>
      <p:sp>
        <p:nvSpPr>
          <p:cNvPr id="7" name="CuadroTexto 89"/>
          <p:cNvSpPr txBox="1"/>
          <p:nvPr/>
        </p:nvSpPr>
        <p:spPr>
          <a:xfrm>
            <a:off x="622598" y="1215215"/>
            <a:ext cx="6382542" cy="500426"/>
          </a:xfrm>
          <a:prstGeom prst="rect">
            <a:avLst/>
          </a:prstGeom>
          <a:noFill/>
        </p:spPr>
        <p:txBody>
          <a:bodyPr wrap="square" lIns="68866" tIns="34433" rIns="68866" bIns="34433" rtlCol="0">
            <a:spAutoFit/>
          </a:bodyPr>
          <a:lstStyle/>
          <a:p>
            <a:r>
              <a:rPr lang="es-EC" sz="28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Deuda Pública </a:t>
            </a:r>
            <a:endParaRPr lang="es-EC" sz="28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</a:endParaRPr>
          </a:p>
        </p:txBody>
      </p:sp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36352024"/>
              </p:ext>
            </p:extLst>
          </p:nvPr>
        </p:nvGraphicFramePr>
        <p:xfrm>
          <a:off x="373359" y="1465428"/>
          <a:ext cx="11449272" cy="4821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282962" y="6287242"/>
            <a:ext cx="5197341" cy="46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/>
              <a:t>Fuente:</a:t>
            </a:r>
            <a:r>
              <a:rPr lang="es-EC" sz="1200" dirty="0"/>
              <a:t> Banco Central del </a:t>
            </a:r>
            <a:r>
              <a:rPr lang="es-EC" sz="1200" dirty="0" smtClean="0"/>
              <a:t>Ecuador</a:t>
            </a:r>
            <a:r>
              <a:rPr lang="es-EC" sz="1200" dirty="0"/>
              <a:t> </a:t>
            </a:r>
            <a:r>
              <a:rPr lang="es-EC" sz="1200" dirty="0" smtClean="0"/>
              <a:t>- MEF</a:t>
            </a:r>
            <a:endParaRPr lang="es-EC" sz="1200" dirty="0"/>
          </a:p>
          <a:p>
            <a:r>
              <a:rPr lang="es-EC" sz="1200" b="1" dirty="0"/>
              <a:t>Elaboración: </a:t>
            </a:r>
            <a:r>
              <a:rPr lang="es-EC" sz="1200" dirty="0"/>
              <a:t>MIPRO</a:t>
            </a:r>
          </a:p>
        </p:txBody>
      </p:sp>
    </p:spTree>
    <p:extLst>
      <p:ext uri="{BB962C8B-B14F-4D97-AF65-F5344CB8AC3E}">
        <p14:creationId xmlns:p14="http://schemas.microsoft.com/office/powerpoint/2010/main" xmlns="" val="20976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6" descr="26 abr 2018 Portada_ppt_reactivación_productiva-0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2"/>
            <a:ext cx="12187238" cy="105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56F4A39-9D08-4503-89CD-5B5DDFE3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766" y="2"/>
            <a:ext cx="12190413" cy="932203"/>
          </a:xfrm>
        </p:spPr>
        <p:txBody>
          <a:bodyPr>
            <a:normAutofit/>
          </a:bodyPr>
          <a:lstStyle/>
          <a:p>
            <a:pPr algn="l"/>
            <a:r>
              <a:rPr lang="es-ES_tradnl" sz="23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Arial Hebrew" charset="-79"/>
              </a:rPr>
              <a:t>PARTICIPACIÓN DE LA INVERSIÓN EXTRANJERA DIRECTA POR ACTIVIDAD </a:t>
            </a:r>
            <a:r>
              <a:rPr lang="es-ES_tradnl" sz="20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Arial Hebrew" charset="-79"/>
              </a:rPr>
              <a:t/>
            </a:r>
            <a:br>
              <a:rPr lang="es-ES_tradnl" sz="20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Arial Hebrew" charset="-79"/>
              </a:rPr>
            </a:br>
            <a:r>
              <a:rPr lang="es-ES_tradnl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Arial Hebrew" charset="-79"/>
              </a:rPr>
              <a:t>En porcentaje</a:t>
            </a:r>
            <a:endParaRPr lang="es-MX" sz="2000" dirty="0"/>
          </a:p>
        </p:txBody>
      </p:sp>
      <p:sp>
        <p:nvSpPr>
          <p:cNvPr id="11" name="2 CuadroTexto">
            <a:extLst>
              <a:ext uri="{FF2B5EF4-FFF2-40B4-BE49-F238E27FC236}">
                <a16:creationId xmlns="" xmlns:a16="http://schemas.microsoft.com/office/drawing/2014/main" id="{8D5ADC0B-2DA0-41C6-B3CC-1937B1E004DB}"/>
              </a:ext>
            </a:extLst>
          </p:cNvPr>
          <p:cNvSpPr txBox="1"/>
          <p:nvPr/>
        </p:nvSpPr>
        <p:spPr>
          <a:xfrm>
            <a:off x="0" y="6412130"/>
            <a:ext cx="5109498" cy="446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>
                <a:solidFill>
                  <a:prstClr val="black"/>
                </a:solidFill>
              </a:rPr>
              <a:t>BCE </a:t>
            </a:r>
          </a:p>
          <a:p>
            <a:pPr eaLnBrk="1" hangingPunct="1">
              <a:defRPr/>
            </a:pPr>
            <a:endParaRPr lang="es-ES" sz="100" dirty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Elaborado por:  </a:t>
            </a:r>
            <a:r>
              <a:rPr lang="es-ES" sz="1100" dirty="0">
                <a:solidFill>
                  <a:prstClr val="black"/>
                </a:solidFill>
              </a:rPr>
              <a:t>CGEMPI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="" xmlns:a16="http://schemas.microsoft.com/office/drawing/2014/main" id="{CCFE34C5-4FEB-447C-87A4-3086A172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FA0FA-4C5D-4AE1-9D0D-CCB04B6D5846}" type="slidenum">
              <a:rPr lang="es-MX" smtClean="0"/>
              <a:pPr/>
              <a:t>11</a:t>
            </a:fld>
            <a:endParaRPr lang="es-MX"/>
          </a:p>
        </p:txBody>
      </p:sp>
      <p:graphicFrame>
        <p:nvGraphicFramePr>
          <p:cNvPr id="17" name="Tabla 16">
            <a:extLst>
              <a:ext uri="{FF2B5EF4-FFF2-40B4-BE49-F238E27FC236}">
                <a16:creationId xmlns="" xmlns:a16="http://schemas.microsoft.com/office/drawing/2014/main" id="{6A45EDBD-EEFD-4ACD-BA07-65452E522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4480340"/>
              </p:ext>
            </p:extLst>
          </p:nvPr>
        </p:nvGraphicFramePr>
        <p:xfrm>
          <a:off x="828495" y="1629594"/>
          <a:ext cx="10535010" cy="38337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05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2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722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439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MX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Actividad</a:t>
                      </a:r>
                      <a:endParaRPr lang="es-MX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2000" b="1" u="none" strike="noStrike"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  <a:endParaRPr lang="es-MX" sz="2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369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En USD</a:t>
                      </a:r>
                      <a:endParaRPr lang="es-MX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 </a:t>
                      </a:r>
                      <a:r>
                        <a:rPr lang="es-MX" sz="2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Part</a:t>
                      </a:r>
                      <a:r>
                        <a:rPr lang="es-MX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s-MX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95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u="none" strike="noStrike" dirty="0">
                          <a:effectLst/>
                        </a:rPr>
                        <a:t>Industria manufacturera</a:t>
                      </a:r>
                      <a:endParaRPr lang="es-MX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144,1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23,5%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395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u="none" strike="noStrike">
                          <a:effectLst/>
                        </a:rPr>
                        <a:t>Agricultura, silvicultura, caza y pesca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124,5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20,3%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395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u="none" strike="noStrike">
                          <a:effectLst/>
                        </a:rPr>
                        <a:t>Comercio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102,4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16,7%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4395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u="none" strike="noStrike">
                          <a:effectLst/>
                        </a:rPr>
                        <a:t>Servicios prestados a las empresas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74,4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12,2%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4395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u="none" strike="noStrike">
                          <a:effectLst/>
                        </a:rPr>
                        <a:t>Explotación de minas y canteras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64,7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10,6%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4395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u="none" strike="noStrike">
                          <a:effectLst/>
                        </a:rPr>
                        <a:t>Construcción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56,0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9,2%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4395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u="none" strike="noStrike">
                          <a:effectLst/>
                        </a:rPr>
                        <a:t>Transporte, almacenamiento y comunicaciones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47,6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7,8%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4395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u="none" strike="noStrike">
                          <a:effectLst/>
                        </a:rPr>
                        <a:t>Electricidad, gas y agua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2,1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0,3%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4395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u="none" strike="noStrike">
                          <a:effectLst/>
                        </a:rPr>
                        <a:t>Servicios comunales, sociales y personales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-3,9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u="none" strike="noStrike">
                          <a:effectLst/>
                        </a:rPr>
                        <a:t>-0,6%</a:t>
                      </a:r>
                      <a:endParaRPr lang="es-MX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14395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u="none" strike="noStrike" dirty="0">
                          <a:effectLst/>
                        </a:rPr>
                        <a:t>Total general</a:t>
                      </a:r>
                      <a:endParaRPr lang="es-MX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u="none" strike="noStrike" dirty="0">
                          <a:effectLst/>
                        </a:rPr>
                        <a:t>612,0</a:t>
                      </a:r>
                      <a:endParaRPr lang="es-MX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u="none" strike="noStrike" dirty="0">
                          <a:effectLst/>
                        </a:rPr>
                        <a:t>100,0%</a:t>
                      </a:r>
                      <a:endParaRPr lang="es-MX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4" marR="9524" marT="9524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426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36" descr="26 abr 2018 Portada_ppt_reactivación_productiva-0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" y="2"/>
            <a:ext cx="12187238" cy="105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56F4A39-9D08-4503-89CD-5B5DDFE3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774" y="-170606"/>
            <a:ext cx="8093143" cy="1102811"/>
          </a:xfrm>
        </p:spPr>
        <p:txBody>
          <a:bodyPr>
            <a:normAutofit/>
          </a:bodyPr>
          <a:lstStyle/>
          <a:p>
            <a:pPr algn="l"/>
            <a:r>
              <a:rPr lang="es-EC" sz="24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Arial Hebrew" charset="-79"/>
              </a:rPr>
              <a:t>PRINCIPALES PAÍSES QUE INVIRTIERON EN ECUADOR EN 2017 </a:t>
            </a:r>
            <a:r>
              <a:rPr lang="es-EC" sz="24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Arial Hebrew" charset="-79"/>
              </a:rPr>
              <a:t/>
            </a:r>
            <a:br>
              <a:rPr lang="es-EC" sz="24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Arial Hebrew" charset="-79"/>
              </a:rPr>
            </a:br>
            <a:r>
              <a:rPr lang="es-ES_tradnl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Arial Hebrew" charset="-79"/>
              </a:rPr>
              <a:t>Millones </a:t>
            </a:r>
            <a:r>
              <a:rPr lang="es-ES_tradn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Arial Hebrew" charset="-79"/>
              </a:rPr>
              <a:t>de USD</a:t>
            </a:r>
            <a:endParaRPr lang="es-MX" sz="2400" dirty="0"/>
          </a:p>
        </p:txBody>
      </p:sp>
      <p:sp>
        <p:nvSpPr>
          <p:cNvPr id="6" name="2 CuadroTexto">
            <a:extLst>
              <a:ext uri="{FF2B5EF4-FFF2-40B4-BE49-F238E27FC236}">
                <a16:creationId xmlns="" xmlns:a16="http://schemas.microsoft.com/office/drawing/2014/main" id="{B8A47E60-572D-4E15-BC0E-CB81A380B231}"/>
              </a:ext>
            </a:extLst>
          </p:cNvPr>
          <p:cNvSpPr txBox="1"/>
          <p:nvPr/>
        </p:nvSpPr>
        <p:spPr>
          <a:xfrm>
            <a:off x="40461" y="6011836"/>
            <a:ext cx="5109498" cy="446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>
                <a:solidFill>
                  <a:prstClr val="black"/>
                </a:solidFill>
              </a:rPr>
              <a:t>BCE </a:t>
            </a:r>
          </a:p>
          <a:p>
            <a:pPr eaLnBrk="1" hangingPunct="1">
              <a:defRPr/>
            </a:pPr>
            <a:endParaRPr lang="es-ES" sz="100" dirty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Elaborado por: </a:t>
            </a:r>
            <a:r>
              <a:rPr lang="es-ES" sz="1100" dirty="0">
                <a:solidFill>
                  <a:prstClr val="black"/>
                </a:solidFill>
              </a:rPr>
              <a:t>CGEPMI </a:t>
            </a:r>
          </a:p>
        </p:txBody>
      </p:sp>
      <p:sp>
        <p:nvSpPr>
          <p:cNvPr id="8" name="2 CuadroTexto">
            <a:extLst>
              <a:ext uri="{FF2B5EF4-FFF2-40B4-BE49-F238E27FC236}">
                <a16:creationId xmlns="" xmlns:a16="http://schemas.microsoft.com/office/drawing/2014/main" id="{FC88E8BD-0E06-40A3-A7A7-5B7B51CAADA5}"/>
              </a:ext>
            </a:extLst>
          </p:cNvPr>
          <p:cNvSpPr txBox="1"/>
          <p:nvPr/>
        </p:nvSpPr>
        <p:spPr>
          <a:xfrm>
            <a:off x="0" y="6559346"/>
            <a:ext cx="10299917" cy="261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Nota:  </a:t>
            </a:r>
            <a:r>
              <a:rPr lang="es-ES" sz="1100" dirty="0">
                <a:solidFill>
                  <a:prstClr val="black"/>
                </a:solidFill>
              </a:rPr>
              <a:t>El gráfico muestra el 98,9% de la inversión extranjera directa en el país USD 605,5 millones. El resto de  países representan el 1,1%  (USD 6,5 millones).</a:t>
            </a:r>
          </a:p>
        </p:txBody>
      </p:sp>
      <p:graphicFrame>
        <p:nvGraphicFramePr>
          <p:cNvPr id="9" name="6 Gráfico">
            <a:extLst>
              <a:ext uri="{FF2B5EF4-FFF2-40B4-BE49-F238E27FC236}">
                <a16:creationId xmlns="" xmlns:a16="http://schemas.microsoft.com/office/drawing/2014/main" id="{E8709919-F7AF-4FF0-8F71-F6D03A063C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3226829"/>
              </p:ext>
            </p:extLst>
          </p:nvPr>
        </p:nvGraphicFramePr>
        <p:xfrm>
          <a:off x="335360" y="1051170"/>
          <a:ext cx="11521280" cy="4682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="" xmlns:a16="http://schemas.microsoft.com/office/drawing/2014/main" id="{414165FE-E79F-4B0D-A8E5-4B27C5CC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FA0FA-4C5D-4AE1-9D0D-CCB04B6D5846}" type="slidenum">
              <a:rPr lang="es-MX" smtClean="0"/>
              <a:pPr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38294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adroTexto 73"/>
          <p:cNvSpPr txBox="1"/>
          <p:nvPr/>
        </p:nvSpPr>
        <p:spPr>
          <a:xfrm>
            <a:off x="280822" y="6058844"/>
            <a:ext cx="5198544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/>
              <a:t>Fuente</a:t>
            </a:r>
            <a:r>
              <a:rPr lang="es-EC" sz="1200" dirty="0" smtClean="0"/>
              <a:t>: Reporte del Índice Global de Competitividad. </a:t>
            </a:r>
            <a:r>
              <a:rPr lang="es-EC" sz="1200" dirty="0" err="1" smtClean="0"/>
              <a:t>World</a:t>
            </a:r>
            <a:r>
              <a:rPr lang="es-EC" sz="1200" dirty="0" smtClean="0"/>
              <a:t> </a:t>
            </a:r>
            <a:r>
              <a:rPr lang="es-EC" sz="1200" dirty="0" err="1" smtClean="0"/>
              <a:t>Economic</a:t>
            </a:r>
            <a:r>
              <a:rPr lang="es-EC" sz="1200" dirty="0" smtClean="0"/>
              <a:t> </a:t>
            </a:r>
            <a:r>
              <a:rPr lang="es-EC" sz="1200" dirty="0" err="1" smtClean="0"/>
              <a:t>Forum</a:t>
            </a:r>
            <a:endParaRPr lang="es-EC" sz="1200" dirty="0" smtClean="0"/>
          </a:p>
          <a:p>
            <a:r>
              <a:rPr lang="es-EC" sz="1200" b="1" dirty="0" smtClean="0"/>
              <a:t>Elaboración: </a:t>
            </a:r>
            <a:r>
              <a:rPr lang="es-EC" sz="1200" dirty="0" smtClean="0"/>
              <a:t>MIPRO</a:t>
            </a:r>
            <a:endParaRPr lang="es-EC" sz="12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6729310" y="6058844"/>
            <a:ext cx="5198544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/>
              <a:t>Fuente</a:t>
            </a:r>
            <a:r>
              <a:rPr lang="es-EC" sz="1200" dirty="0" smtClean="0"/>
              <a:t>: Bases de datos electrónica de Competitividad. </a:t>
            </a:r>
            <a:r>
              <a:rPr lang="es-EC" sz="1200" dirty="0" err="1" smtClean="0"/>
              <a:t>World</a:t>
            </a:r>
            <a:r>
              <a:rPr lang="es-EC" sz="1200" dirty="0" smtClean="0"/>
              <a:t> </a:t>
            </a:r>
            <a:r>
              <a:rPr lang="es-EC" sz="1200" dirty="0" err="1" smtClean="0"/>
              <a:t>Economic</a:t>
            </a:r>
            <a:r>
              <a:rPr lang="es-EC" sz="1200" dirty="0" smtClean="0"/>
              <a:t> </a:t>
            </a:r>
            <a:r>
              <a:rPr lang="es-EC" sz="1200" dirty="0" err="1" smtClean="0"/>
              <a:t>Forum</a:t>
            </a:r>
            <a:endParaRPr lang="es-EC" sz="1200" dirty="0" smtClean="0"/>
          </a:p>
          <a:p>
            <a:r>
              <a:rPr lang="es-EC" sz="1200" b="1" dirty="0" smtClean="0"/>
              <a:t>Elaboración: </a:t>
            </a:r>
            <a:r>
              <a:rPr lang="es-EC" sz="1200" dirty="0" smtClean="0"/>
              <a:t>MIPRO</a:t>
            </a:r>
            <a:endParaRPr lang="es-EC" sz="1200" dirty="0"/>
          </a:p>
        </p:txBody>
      </p:sp>
      <p:sp>
        <p:nvSpPr>
          <p:cNvPr id="2" name="CuadroTexto 1"/>
          <p:cNvSpPr txBox="1"/>
          <p:nvPr/>
        </p:nvSpPr>
        <p:spPr>
          <a:xfrm>
            <a:off x="6729310" y="1213503"/>
            <a:ext cx="5198544" cy="584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/>
              <a:t>Ecuador: Ranking en el Índice Global de Competitividad con respecto a 137 países</a:t>
            </a:r>
            <a:endParaRPr lang="es-MX" sz="1600" b="1" dirty="0"/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933936357"/>
              </p:ext>
            </p:extLst>
          </p:nvPr>
        </p:nvGraphicFramePr>
        <p:xfrm>
          <a:off x="6729310" y="1903295"/>
          <a:ext cx="5006064" cy="3793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s-EC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Imagen 36" descr="26 abr 2018 Portada_ppt_reactivación_productiva-0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" y="15735"/>
            <a:ext cx="12187238" cy="105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uadroTexto"/>
          <p:cNvSpPr txBox="1"/>
          <p:nvPr/>
        </p:nvSpPr>
        <p:spPr>
          <a:xfrm>
            <a:off x="2184118" y="38016"/>
            <a:ext cx="9543903" cy="831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24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Índice de Competitividad Global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24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Comparativo con los Países de América Latina (Año 2017)</a:t>
            </a:r>
          </a:p>
        </p:txBody>
      </p:sp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046435235"/>
              </p:ext>
            </p:extLst>
          </p:nvPr>
        </p:nvGraphicFramePr>
        <p:xfrm>
          <a:off x="4" y="1341562"/>
          <a:ext cx="6339816" cy="4519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7453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1243"/>
            <a:ext cx="12187238" cy="105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7 CuadroTexto"/>
          <p:cNvSpPr txBox="1"/>
          <p:nvPr/>
        </p:nvSpPr>
        <p:spPr>
          <a:xfrm>
            <a:off x="2193845" y="114545"/>
            <a:ext cx="8345988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3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Arial Hebrew" charset="-79"/>
                <a:cs typeface="Arial" panose="020B0604020202020204" pitchFamily="34" charset="0"/>
              </a:rPr>
              <a:t>Condiciones Habilitantes</a:t>
            </a:r>
            <a:endParaRPr lang="es-EC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Arial Hebrew" charset="-79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>
            <a:spLocks noChangeArrowheads="1"/>
          </p:cNvSpPr>
          <p:nvPr/>
        </p:nvSpPr>
        <p:spPr bwMode="auto">
          <a:xfrm>
            <a:off x="478582" y="2277668"/>
            <a:ext cx="2689500" cy="3844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050" dirty="0">
                <a:latin typeface="Arial" panose="020B0604020202020204" pitchFamily="34" charset="0"/>
                <a:cs typeface="Arial" panose="020B0604020202020204" pitchFamily="34" charset="0"/>
              </a:rPr>
              <a:t>Cobertura de fibra óptica de </a:t>
            </a:r>
            <a:r>
              <a:rPr lang="es-EC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3.500 </a:t>
            </a:r>
            <a:r>
              <a:rPr lang="es-EC" sz="1050" dirty="0">
                <a:latin typeface="Arial" panose="020B0604020202020204" pitchFamily="34" charset="0"/>
                <a:cs typeface="Arial" panose="020B0604020202020204" pitchFamily="34" charset="0"/>
              </a:rPr>
              <a:t>km en 2006 a </a:t>
            </a:r>
            <a:r>
              <a:rPr lang="es-EC" sz="1200" b="1" dirty="0">
                <a:latin typeface="Arial" panose="020B0604020202020204" pitchFamily="34" charset="0"/>
                <a:cs typeface="Arial" panose="020B0604020202020204" pitchFamily="34" charset="0"/>
              </a:rPr>
              <a:t>35.000 </a:t>
            </a:r>
            <a:r>
              <a:rPr lang="es-EC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km</a:t>
            </a:r>
            <a:endParaRPr lang="es-EC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3800" y="1204587"/>
            <a:ext cx="821919" cy="82191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75709" y="2781722"/>
            <a:ext cx="26895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s-ES" sz="1000" dirty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Ecuador entre los países con mayor velocidad de conectividad en AL3.6 Mbps, Chile 3,3 Mbps, Brasil 2,7 Mbps y Colombia 3 Mbps </a:t>
            </a:r>
            <a:endParaRPr lang="es-EC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>
            <a:spLocks noChangeArrowheads="1"/>
          </p:cNvSpPr>
          <p:nvPr/>
        </p:nvSpPr>
        <p:spPr bwMode="auto">
          <a:xfrm>
            <a:off x="3380015" y="2277668"/>
            <a:ext cx="2689500" cy="3844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ctr"/>
            <a:r>
              <a:rPr lang="es-E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s-E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Nuevas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plantas hidroeléctricas al 2016</a:t>
            </a:r>
            <a:endParaRPr lang="es-EC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3377142" y="2781722"/>
            <a:ext cx="26895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s-ES" sz="1000" dirty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inversión público privada de más USD 4.500 millones</a:t>
            </a:r>
            <a:endParaRPr lang="es-EC" sz="1000" dirty="0">
              <a:solidFill>
                <a:srgbClr val="1E47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92717" y="1193136"/>
            <a:ext cx="864096" cy="864096"/>
          </a:xfrm>
          <a:prstGeom prst="rect">
            <a:avLst/>
          </a:prstGeom>
        </p:spPr>
      </p:pic>
      <p:sp>
        <p:nvSpPr>
          <p:cNvPr id="12" name="Rectángulo 11"/>
          <p:cNvSpPr>
            <a:spLocks noChangeArrowheads="1"/>
          </p:cNvSpPr>
          <p:nvPr/>
        </p:nvSpPr>
        <p:spPr bwMode="auto">
          <a:xfrm>
            <a:off x="6281448" y="2277668"/>
            <a:ext cx="2689500" cy="3844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ctr"/>
            <a:r>
              <a:rPr lang="es-ES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6.392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s-E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m de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nuevas carreteras</a:t>
            </a:r>
            <a:endParaRPr lang="es-EC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278575" y="2781722"/>
            <a:ext cx="26895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s-ES" sz="1000" dirty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una inversión pública de más de USD 8.000 millones</a:t>
            </a:r>
            <a:endParaRPr lang="es-EC" sz="1000" dirty="0">
              <a:solidFill>
                <a:srgbClr val="1E47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193" b="25086"/>
          <a:stretch/>
        </p:blipFill>
        <p:spPr>
          <a:xfrm flipH="1">
            <a:off x="6963984" y="1325869"/>
            <a:ext cx="1296206" cy="644483"/>
          </a:xfrm>
          <a:prstGeom prst="rect">
            <a:avLst/>
          </a:prstGeom>
        </p:spPr>
      </p:pic>
      <p:sp>
        <p:nvSpPr>
          <p:cNvPr id="15" name="Rectángulo 14"/>
          <p:cNvSpPr>
            <a:spLocks noChangeArrowheads="1"/>
          </p:cNvSpPr>
          <p:nvPr/>
        </p:nvSpPr>
        <p:spPr bwMode="auto">
          <a:xfrm>
            <a:off x="9106676" y="2277668"/>
            <a:ext cx="2689500" cy="3844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ctr"/>
            <a:r>
              <a:rPr lang="es-E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r>
              <a:rPr lang="es-ES" sz="105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Aeropuertos </a:t>
            </a:r>
            <a:r>
              <a:rPr lang="es-E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renovados</a:t>
            </a:r>
            <a:endParaRPr lang="es-EC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231" t="23077" r="19231" b="19231"/>
          <a:stretch/>
        </p:blipFill>
        <p:spPr>
          <a:xfrm>
            <a:off x="10035936" y="1277528"/>
            <a:ext cx="830983" cy="77904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3801" y="3993665"/>
            <a:ext cx="733763" cy="73376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448780" y="5480323"/>
            <a:ext cx="26895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Autoridad Portuaria de Esmeraldas</a:t>
            </a:r>
          </a:p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Autoridad Portuaria de Manta</a:t>
            </a:r>
          </a:p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Autoridad Portuaria de Guayaquil</a:t>
            </a:r>
          </a:p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Autoridad Portuaria de Puerto Bolívar</a:t>
            </a:r>
            <a:endParaRPr lang="es-EC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/>
          <p:cNvSpPr>
            <a:spLocks noChangeArrowheads="1"/>
          </p:cNvSpPr>
          <p:nvPr/>
        </p:nvSpPr>
        <p:spPr bwMode="auto">
          <a:xfrm>
            <a:off x="438353" y="4923905"/>
            <a:ext cx="2689500" cy="3844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s-EC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Puertos Marítimos Comerciales </a:t>
            </a:r>
            <a:endParaRPr lang="es-EC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18777" y="3924505"/>
            <a:ext cx="800681" cy="800681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3339786" y="5480323"/>
            <a:ext cx="26895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Libertad SUINLI</a:t>
            </a:r>
          </a:p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Balao SUIMBA</a:t>
            </a:r>
          </a:p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Salitral SUINSA</a:t>
            </a:r>
            <a:endParaRPr lang="es-EC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19"/>
          <p:cNvSpPr>
            <a:spLocks noChangeArrowheads="1"/>
          </p:cNvSpPr>
          <p:nvPr/>
        </p:nvSpPr>
        <p:spPr bwMode="auto">
          <a:xfrm>
            <a:off x="3339786" y="4923905"/>
            <a:ext cx="2689500" cy="3844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EC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 Terminales Petroleros</a:t>
            </a:r>
            <a:endParaRPr lang="es-EC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24809" y="3994875"/>
            <a:ext cx="742607" cy="742607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6266614" y="5480323"/>
            <a:ext cx="26895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942.000 hectáreas regadas</a:t>
            </a:r>
          </a:p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 2027: 1,5 millones de hectáreas</a:t>
            </a:r>
          </a:p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 420.000 familias</a:t>
            </a:r>
            <a:endParaRPr lang="es-EC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/>
          <p:cNvSpPr>
            <a:spLocks noChangeArrowheads="1"/>
          </p:cNvSpPr>
          <p:nvPr/>
        </p:nvSpPr>
        <p:spPr bwMode="auto">
          <a:xfrm>
            <a:off x="6266614" y="4923905"/>
            <a:ext cx="2689500" cy="3844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ctr"/>
            <a:r>
              <a:rPr lang="es-US" sz="1100" dirty="0">
                <a:latin typeface="Arial" panose="020B0604020202020204" pitchFamily="34" charset="0"/>
                <a:cs typeface="Arial" panose="020B0604020202020204" pitchFamily="34" charset="0"/>
              </a:rPr>
              <a:t>Plan Nacional de Riego y Drenaje</a:t>
            </a:r>
            <a:endParaRPr lang="es-EC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9194309" y="5480323"/>
            <a:ext cx="26895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acceso a la electricidad se ha incrementado notablemente, 97,2%</a:t>
            </a:r>
          </a:p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900.000 nuevas familias cuentan con servicio eléctrico</a:t>
            </a:r>
            <a:endParaRPr lang="es-EC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/>
          <p:cNvSpPr>
            <a:spLocks noChangeArrowheads="1"/>
          </p:cNvSpPr>
          <p:nvPr/>
        </p:nvSpPr>
        <p:spPr bwMode="auto">
          <a:xfrm>
            <a:off x="9194309" y="4923905"/>
            <a:ext cx="2689500" cy="3844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ctr"/>
            <a:r>
              <a:rPr lang="es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Acceso a la Electricidad</a:t>
            </a:r>
            <a:endParaRPr lang="es-EC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08626" y="3993666"/>
            <a:ext cx="758291" cy="758291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9106675" y="2783864"/>
            <a:ext cx="26895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s-ES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Inversión en infraestructura: USD 276,9 millones</a:t>
            </a:r>
            <a:r>
              <a:rPr lang="es-EC" sz="1000" dirty="0" smtClean="0">
                <a:solidFill>
                  <a:srgbClr val="1E47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Navegación Aérea USD 52,01 millones</a:t>
            </a:r>
            <a:endParaRPr lang="es-ES" sz="1000" dirty="0" smtClean="0">
              <a:solidFill>
                <a:srgbClr val="1E47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21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91334" y="6350173"/>
            <a:ext cx="3130577" cy="246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Fuente:</a:t>
            </a:r>
            <a:r>
              <a:rPr lang="es-E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Consejo Consultivo Productivo y Tributario</a:t>
            </a:r>
            <a:endParaRPr lang="es-EC" sz="1000" dirty="0"/>
          </a:p>
        </p:txBody>
      </p:sp>
      <p:grpSp>
        <p:nvGrpSpPr>
          <p:cNvPr id="4" name="Grupo 10"/>
          <p:cNvGrpSpPr/>
          <p:nvPr/>
        </p:nvGrpSpPr>
        <p:grpSpPr>
          <a:xfrm>
            <a:off x="3934966" y="1418395"/>
            <a:ext cx="6532563" cy="4163821"/>
            <a:chOff x="7111714" y="1947758"/>
            <a:chExt cx="5497741" cy="3256787"/>
          </a:xfrm>
        </p:grpSpPr>
        <p:graphicFrame>
          <p:nvGraphicFramePr>
            <p:cNvPr id="7" name="Gráfico 6"/>
            <p:cNvGraphicFramePr/>
            <p:nvPr>
              <p:extLst/>
            </p:nvPr>
          </p:nvGraphicFramePr>
          <p:xfrm>
            <a:off x="8280003" y="1947758"/>
            <a:ext cx="3593728" cy="26165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Rectángulo 7"/>
            <p:cNvSpPr/>
            <p:nvPr/>
          </p:nvSpPr>
          <p:spPr>
            <a:xfrm>
              <a:off x="10950847" y="2103582"/>
              <a:ext cx="1587479" cy="4765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s-ES_tradnl" b="1" dirty="0">
                  <a:solidFill>
                    <a:schemeClr val="accent1">
                      <a:lumMod val="50000"/>
                    </a:schemeClr>
                  </a:solidFill>
                </a:rPr>
                <a:t>Entorno productivo</a:t>
              </a:r>
            </a:p>
          </p:txBody>
        </p:sp>
        <p:cxnSp>
          <p:nvCxnSpPr>
            <p:cNvPr id="9" name="Conector recto 8"/>
            <p:cNvCxnSpPr/>
            <p:nvPr/>
          </p:nvCxnSpPr>
          <p:spPr>
            <a:xfrm flipH="1">
              <a:off x="10679559" y="2416584"/>
              <a:ext cx="271288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ángulo 11"/>
            <p:cNvSpPr/>
            <p:nvPr/>
          </p:nvSpPr>
          <p:spPr>
            <a:xfrm>
              <a:off x="11157346" y="3248424"/>
              <a:ext cx="1452109" cy="4765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s-ES_tradnl" b="1" dirty="0">
                  <a:solidFill>
                    <a:schemeClr val="accent1">
                      <a:lumMod val="50000"/>
                    </a:schemeClr>
                  </a:solidFill>
                </a:rPr>
                <a:t>Acceso a mercados</a:t>
              </a:r>
            </a:p>
          </p:txBody>
        </p:sp>
        <p:cxnSp>
          <p:nvCxnSpPr>
            <p:cNvPr id="14" name="Conector recto 13"/>
            <p:cNvCxnSpPr/>
            <p:nvPr/>
          </p:nvCxnSpPr>
          <p:spPr>
            <a:xfrm flipH="1">
              <a:off x="10964153" y="3621041"/>
              <a:ext cx="193193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ángulo 14"/>
            <p:cNvSpPr/>
            <p:nvPr/>
          </p:nvSpPr>
          <p:spPr>
            <a:xfrm>
              <a:off x="8794452" y="4554655"/>
              <a:ext cx="2676331" cy="649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accent1">
                      <a:lumMod val="50000"/>
                    </a:schemeClr>
                  </a:solidFill>
                </a:rPr>
                <a:t>Inversión y Financiamiento</a:t>
              </a:r>
            </a:p>
          </p:txBody>
        </p:sp>
        <p:cxnSp>
          <p:nvCxnSpPr>
            <p:cNvPr id="16" name="Conector recto 15"/>
            <p:cNvCxnSpPr/>
            <p:nvPr/>
          </p:nvCxnSpPr>
          <p:spPr>
            <a:xfrm flipV="1">
              <a:off x="9999875" y="4304316"/>
              <a:ext cx="0" cy="241057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ángulo 17"/>
            <p:cNvSpPr/>
            <p:nvPr/>
          </p:nvSpPr>
          <p:spPr>
            <a:xfrm>
              <a:off x="7111714" y="3459561"/>
              <a:ext cx="1726790" cy="4765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s-ES_tradnl" b="1" dirty="0">
                  <a:solidFill>
                    <a:schemeClr val="accent1">
                      <a:lumMod val="50000"/>
                    </a:schemeClr>
                  </a:solidFill>
                </a:rPr>
                <a:t>Innovación y calidad</a:t>
              </a:r>
            </a:p>
          </p:txBody>
        </p:sp>
        <p:cxnSp>
          <p:nvCxnSpPr>
            <p:cNvPr id="19" name="Conector recto 18"/>
            <p:cNvCxnSpPr/>
            <p:nvPr/>
          </p:nvCxnSpPr>
          <p:spPr>
            <a:xfrm flipH="1">
              <a:off x="8710549" y="3788341"/>
              <a:ext cx="271288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ángulo 19"/>
            <p:cNvSpPr/>
            <p:nvPr/>
          </p:nvSpPr>
          <p:spPr>
            <a:xfrm>
              <a:off x="7254203" y="2214605"/>
              <a:ext cx="1368427" cy="2743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s-ES_tradnl" b="1" dirty="0">
                  <a:solidFill>
                    <a:schemeClr val="accent1">
                      <a:lumMod val="50000"/>
                    </a:schemeClr>
                  </a:solidFill>
                </a:rPr>
                <a:t>Tributación</a:t>
              </a:r>
              <a:endParaRPr lang="es-ES" b="1" dirty="0"/>
            </a:p>
          </p:txBody>
        </p:sp>
        <p:cxnSp>
          <p:nvCxnSpPr>
            <p:cNvPr id="21" name="Conector recto 20"/>
            <p:cNvCxnSpPr/>
            <p:nvPr/>
          </p:nvCxnSpPr>
          <p:spPr>
            <a:xfrm flipH="1">
              <a:off x="8880417" y="2416584"/>
              <a:ext cx="271288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ángulo redondeado 21"/>
          <p:cNvSpPr/>
          <p:nvPr/>
        </p:nvSpPr>
        <p:spPr>
          <a:xfrm>
            <a:off x="9751255" y="4785649"/>
            <a:ext cx="2297192" cy="1007688"/>
          </a:xfrm>
          <a:prstGeom prst="roundRect">
            <a:avLst/>
          </a:prstGeom>
          <a:solidFill>
            <a:srgbClr val="F5B68B"/>
          </a:solidFill>
          <a:ln>
            <a:solidFill>
              <a:srgbClr val="F8D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>
                <a:solidFill>
                  <a:schemeClr val="tx1"/>
                </a:solidFill>
              </a:rPr>
              <a:t> 26 Mesas Sectoriales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219301" y="1120449"/>
            <a:ext cx="3248664" cy="4893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Arial" panose="020B0604020202020204" pitchFamily="34" charset="0"/>
              <a:buChar char="•"/>
            </a:pPr>
            <a:r>
              <a:rPr lang="es-EC" dirty="0">
                <a:solidFill>
                  <a:srgbClr val="4472C4">
                    <a:lumMod val="50000"/>
                  </a:srgbClr>
                </a:solidFill>
              </a:rPr>
              <a:t>1.429 propuestas sistematizadas por eje temático.</a:t>
            </a:r>
          </a:p>
          <a:p>
            <a:pPr marL="342866" indent="-342866">
              <a:buFont typeface="Arial" panose="020B0604020202020204" pitchFamily="34" charset="0"/>
              <a:buChar char="•"/>
            </a:pPr>
            <a:endParaRPr lang="es-EC" dirty="0">
              <a:solidFill>
                <a:srgbClr val="4472C4">
                  <a:lumMod val="50000"/>
                </a:srgbClr>
              </a:solidFill>
            </a:endParaRPr>
          </a:p>
          <a:p>
            <a:pPr marL="342866" indent="-342866">
              <a:buFont typeface="Arial" panose="020B0604020202020204" pitchFamily="34" charset="0"/>
              <a:buChar char="•"/>
            </a:pPr>
            <a:r>
              <a:rPr lang="es-EC" dirty="0">
                <a:solidFill>
                  <a:srgbClr val="4472C4">
                    <a:lumMod val="50000"/>
                  </a:srgbClr>
                </a:solidFill>
              </a:rPr>
              <a:t>Propuestas priorizadas por frecuencia estadística e impacto (transversalidad). </a:t>
            </a:r>
          </a:p>
          <a:p>
            <a:pPr marL="342866" indent="-342866">
              <a:buFont typeface="Arial" panose="020B0604020202020204" pitchFamily="34" charset="0"/>
              <a:buChar char="•"/>
            </a:pPr>
            <a:endParaRPr lang="es-EC" dirty="0">
              <a:solidFill>
                <a:srgbClr val="4472C4">
                  <a:lumMod val="50000"/>
                </a:srgbClr>
              </a:solidFill>
            </a:endParaRPr>
          </a:p>
          <a:p>
            <a:pPr marL="342866" indent="-342866">
              <a:buFont typeface="Arial" panose="020B0604020202020204" pitchFamily="34" charset="0"/>
              <a:buChar char="•"/>
            </a:pPr>
            <a:r>
              <a:rPr lang="es-EC" dirty="0">
                <a:solidFill>
                  <a:srgbClr val="4472C4">
                    <a:lumMod val="50000"/>
                  </a:srgbClr>
                </a:solidFill>
              </a:rPr>
              <a:t>Propuestas claves para ARTESANOS, EPS y sector  TRIBUTARIO</a:t>
            </a:r>
            <a:r>
              <a:rPr lang="es-EC" sz="2000" dirty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.  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3ED3-6B9D-AD4B-866A-A80A065DF243}" type="slidenum">
              <a:rPr lang="es-ES_tradnl" smtClean="0"/>
              <a:pPr/>
              <a:t>15</a:t>
            </a:fld>
            <a:endParaRPr lang="es-ES_tradnl" dirty="0"/>
          </a:p>
        </p:txBody>
      </p:sp>
      <p:pic>
        <p:nvPicPr>
          <p:cNvPr id="33" name="Imagen 36" descr="26 abr 2018 Portada_ppt_reactivación_productiva-03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" y="1208"/>
            <a:ext cx="12187238" cy="105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33 CuadroTexto"/>
          <p:cNvSpPr txBox="1"/>
          <p:nvPr/>
        </p:nvSpPr>
        <p:spPr>
          <a:xfrm>
            <a:off x="2156622" y="136656"/>
            <a:ext cx="9181342" cy="52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Resultado del Consejo Consultivo Productivo y Tributario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481847" y="2513233"/>
            <a:ext cx="943105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37 </a:t>
            </a:r>
            <a:r>
              <a:rPr lang="es-MX" sz="2000" b="1" dirty="0" smtClean="0">
                <a:solidFill>
                  <a:schemeClr val="accent1">
                    <a:lumMod val="50000"/>
                  </a:schemeClr>
                </a:solidFill>
              </a:rPr>
              <a:t>%</a:t>
            </a:r>
            <a:endParaRPr lang="es-MX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6867766" y="5699343"/>
            <a:ext cx="943105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17 %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9027205" y="3903568"/>
            <a:ext cx="943105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16 %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8808632" y="2550840"/>
            <a:ext cx="943105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15 %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4481847" y="4166675"/>
            <a:ext cx="943105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accent1">
                    <a:lumMod val="50000"/>
                  </a:schemeClr>
                </a:solidFill>
              </a:rPr>
              <a:t>15 %</a:t>
            </a:r>
          </a:p>
        </p:txBody>
      </p:sp>
    </p:spTree>
    <p:extLst>
      <p:ext uri="{BB962C8B-B14F-4D97-AF65-F5344CB8AC3E}">
        <p14:creationId xmlns:p14="http://schemas.microsoft.com/office/powerpoint/2010/main" xmlns="" val="14687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1"/>
          <p:cNvGrpSpPr/>
          <p:nvPr/>
        </p:nvGrpSpPr>
        <p:grpSpPr>
          <a:xfrm>
            <a:off x="501532" y="944429"/>
            <a:ext cx="11688880" cy="5417961"/>
            <a:chOff x="728952" y="1325563"/>
            <a:chExt cx="11690402" cy="5418667"/>
          </a:xfrm>
        </p:grpSpPr>
        <p:graphicFrame>
          <p:nvGraphicFramePr>
            <p:cNvPr id="5" name="Diagrama 4"/>
            <p:cNvGraphicFramePr/>
            <p:nvPr>
              <p:extLst/>
            </p:nvPr>
          </p:nvGraphicFramePr>
          <p:xfrm>
            <a:off x="728952" y="1325563"/>
            <a:ext cx="11690402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CuadroTexto 2"/>
            <p:cNvSpPr txBox="1"/>
            <p:nvPr/>
          </p:nvSpPr>
          <p:spPr>
            <a:xfrm>
              <a:off x="931491" y="1620015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/>
                <a:t>1</a:t>
              </a: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432220" y="2489982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/>
                <a:t>2</a:t>
              </a: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1690812" y="3363011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/>
                <a:t>3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675253" y="4210185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/>
                <a:t>4</a:t>
              </a: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392700" y="5291910"/>
              <a:ext cx="4105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C" dirty="0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027187" y="5989705"/>
              <a:ext cx="4105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C" dirty="0"/>
            </a:p>
          </p:txBody>
        </p:sp>
      </p:grp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16</a:t>
            </a:fld>
            <a:endParaRPr lang="es-EC"/>
          </a:p>
        </p:txBody>
      </p:sp>
      <p:pic>
        <p:nvPicPr>
          <p:cNvPr id="17" name="Imagen 36" descr="26 abr 2018 Portada_ppt_reactivación_productiva-03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75" y="1243"/>
            <a:ext cx="12187238" cy="105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CuadroTexto"/>
          <p:cNvSpPr txBox="1"/>
          <p:nvPr/>
        </p:nvSpPr>
        <p:spPr>
          <a:xfrm>
            <a:off x="1204708" y="135419"/>
            <a:ext cx="10003122" cy="58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32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Problemas identificados en el Sector Industrial</a:t>
            </a:r>
          </a:p>
        </p:txBody>
      </p:sp>
      <p:sp>
        <p:nvSpPr>
          <p:cNvPr id="14" name="CuadroTexto 8"/>
          <p:cNvSpPr txBox="1"/>
          <p:nvPr/>
        </p:nvSpPr>
        <p:spPr>
          <a:xfrm>
            <a:off x="1206874" y="4771912"/>
            <a:ext cx="410476" cy="430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200" dirty="0"/>
              <a:t>5</a:t>
            </a:r>
          </a:p>
        </p:txBody>
      </p:sp>
      <p:sp>
        <p:nvSpPr>
          <p:cNvPr id="15" name="CuadroTexto 8"/>
          <p:cNvSpPr txBox="1"/>
          <p:nvPr/>
        </p:nvSpPr>
        <p:spPr>
          <a:xfrm>
            <a:off x="705659" y="5602120"/>
            <a:ext cx="410476" cy="430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xmlns="" val="916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1243"/>
            <a:ext cx="12187238" cy="105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19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447569" y="6493273"/>
            <a:ext cx="2742843" cy="365077"/>
          </a:xfrm>
        </p:spPr>
        <p:txBody>
          <a:bodyPr/>
          <a:lstStyle/>
          <a:p>
            <a:fld id="{C8126447-4D4B-4C99-B128-995BABF8B136}" type="slidenum">
              <a:rPr lang="es-EC" smtClean="0"/>
              <a:pPr/>
              <a:t>17</a:t>
            </a:fld>
            <a:endParaRPr lang="es-EC" dirty="0"/>
          </a:p>
        </p:txBody>
      </p:sp>
      <p:cxnSp>
        <p:nvCxnSpPr>
          <p:cNvPr id="10" name="Conector recto de flecha 18"/>
          <p:cNvCxnSpPr/>
          <p:nvPr/>
        </p:nvCxnSpPr>
        <p:spPr>
          <a:xfrm flipV="1">
            <a:off x="5447636" y="4374390"/>
            <a:ext cx="882257" cy="639524"/>
          </a:xfrm>
          <a:prstGeom prst="straightConnector1">
            <a:avLst/>
          </a:prstGeom>
          <a:ln w="38100" cmpd="sng"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ángulo 8"/>
          <p:cNvSpPr/>
          <p:nvPr/>
        </p:nvSpPr>
        <p:spPr>
          <a:xfrm>
            <a:off x="5271008" y="5185671"/>
            <a:ext cx="1593738" cy="427490"/>
          </a:xfrm>
          <a:prstGeom prst="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Estado</a:t>
            </a:r>
          </a:p>
        </p:txBody>
      </p:sp>
      <p:sp>
        <p:nvSpPr>
          <p:cNvPr id="23" name="Rectángulo 9"/>
          <p:cNvSpPr/>
          <p:nvPr/>
        </p:nvSpPr>
        <p:spPr>
          <a:xfrm>
            <a:off x="8633808" y="5175099"/>
            <a:ext cx="1886438" cy="427490"/>
          </a:xfrm>
          <a:prstGeom prst="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Trabajadores</a:t>
            </a:r>
          </a:p>
        </p:txBody>
      </p:sp>
      <p:sp>
        <p:nvSpPr>
          <p:cNvPr id="24" name="Rectángulo 10"/>
          <p:cNvSpPr/>
          <p:nvPr/>
        </p:nvSpPr>
        <p:spPr>
          <a:xfrm>
            <a:off x="10620262" y="5174846"/>
            <a:ext cx="1523616" cy="427490"/>
          </a:xfrm>
          <a:prstGeom prst="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Ambiente</a:t>
            </a:r>
          </a:p>
        </p:txBody>
      </p:sp>
      <p:cxnSp>
        <p:nvCxnSpPr>
          <p:cNvPr id="26" name="Conector recto de flecha 14"/>
          <p:cNvCxnSpPr/>
          <p:nvPr/>
        </p:nvCxnSpPr>
        <p:spPr>
          <a:xfrm>
            <a:off x="5462900" y="5033896"/>
            <a:ext cx="6494757" cy="1055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16"/>
          <p:cNvCxnSpPr/>
          <p:nvPr/>
        </p:nvCxnSpPr>
        <p:spPr>
          <a:xfrm flipV="1">
            <a:off x="5447135" y="1268981"/>
            <a:ext cx="15765" cy="3775469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5"/>
          <p:cNvSpPr/>
          <p:nvPr/>
        </p:nvSpPr>
        <p:spPr>
          <a:xfrm>
            <a:off x="6096000" y="1108499"/>
            <a:ext cx="5929176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US" sz="2300" b="1" dirty="0">
                <a:solidFill>
                  <a:schemeClr val="accent1">
                    <a:lumMod val="75000"/>
                  </a:schemeClr>
                </a:solidFill>
              </a:rPr>
              <a:t>VISIÓN</a:t>
            </a:r>
          </a:p>
          <a:p>
            <a:pPr algn="just"/>
            <a:r>
              <a:rPr lang="es-ES" sz="2800" kern="0" dirty="0"/>
              <a:t>En el 2021, la producción industrial competitiva se diversifica, diferencia y se inserta al mundo con bienes y servicios de mayor valor agregado, promoviendo la </a:t>
            </a:r>
            <a:r>
              <a:rPr lang="es-ES" sz="2800" b="1" kern="0" dirty="0"/>
              <a:t>asociatividad, inclusión e innovación</a:t>
            </a:r>
            <a:r>
              <a:rPr lang="es-ES" sz="2800" kern="0" dirty="0"/>
              <a:t>,  generando </a:t>
            </a:r>
            <a:r>
              <a:rPr lang="es-ES" sz="2800" b="1" kern="0" dirty="0"/>
              <a:t>empleo sostenible y prosperidad</a:t>
            </a:r>
            <a:r>
              <a:rPr lang="es-ES" sz="2800" kern="0" dirty="0"/>
              <a:t>.</a:t>
            </a:r>
          </a:p>
          <a:p>
            <a:pPr algn="ctr"/>
            <a:endParaRPr lang="es-EC" sz="1000" dirty="0"/>
          </a:p>
        </p:txBody>
      </p:sp>
      <p:sp>
        <p:nvSpPr>
          <p:cNvPr id="29" name="CuadroTexto 22"/>
          <p:cNvSpPr txBox="1"/>
          <p:nvPr/>
        </p:nvSpPr>
        <p:spPr>
          <a:xfrm>
            <a:off x="6913118" y="5694032"/>
            <a:ext cx="3294531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Ámbitos</a:t>
            </a:r>
          </a:p>
        </p:txBody>
      </p:sp>
      <p:sp>
        <p:nvSpPr>
          <p:cNvPr id="30" name="CuadroTexto 23"/>
          <p:cNvSpPr txBox="1"/>
          <p:nvPr/>
        </p:nvSpPr>
        <p:spPr>
          <a:xfrm rot="16200000">
            <a:off x="-463578" y="3523032"/>
            <a:ext cx="1532779" cy="58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Pilares</a:t>
            </a:r>
          </a:p>
        </p:txBody>
      </p:sp>
      <p:sp>
        <p:nvSpPr>
          <p:cNvPr id="48" name="47 CuadroTexto"/>
          <p:cNvSpPr txBox="1"/>
          <p:nvPr/>
        </p:nvSpPr>
        <p:spPr>
          <a:xfrm>
            <a:off x="2274274" y="134858"/>
            <a:ext cx="8345988" cy="5846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32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Visión y Pilares de la Política Industrial </a:t>
            </a:r>
          </a:p>
        </p:txBody>
      </p:sp>
      <p:sp>
        <p:nvSpPr>
          <p:cNvPr id="47" name="Rectángulo 10"/>
          <p:cNvSpPr/>
          <p:nvPr/>
        </p:nvSpPr>
        <p:spPr>
          <a:xfrm>
            <a:off x="6989443" y="5174374"/>
            <a:ext cx="1544600" cy="427490"/>
          </a:xfrm>
          <a:prstGeom prst="rect">
            <a:avLst/>
          </a:prstGeom>
          <a:solidFill>
            <a:srgbClr val="77933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/>
              <a:t>Sociedad</a:t>
            </a:r>
          </a:p>
        </p:txBody>
      </p:sp>
      <p:grpSp>
        <p:nvGrpSpPr>
          <p:cNvPr id="3" name="31 Grupo"/>
          <p:cNvGrpSpPr/>
          <p:nvPr/>
        </p:nvGrpSpPr>
        <p:grpSpPr>
          <a:xfrm>
            <a:off x="98173" y="5036539"/>
            <a:ext cx="5348962" cy="612151"/>
            <a:chOff x="0" y="3061158"/>
            <a:chExt cx="4981903" cy="612231"/>
          </a:xfrm>
        </p:grpSpPr>
        <p:sp>
          <p:nvSpPr>
            <p:cNvPr id="33" name="32 Trapecio"/>
            <p:cNvSpPr/>
            <p:nvPr/>
          </p:nvSpPr>
          <p:spPr>
            <a:xfrm>
              <a:off x="0" y="3061158"/>
              <a:ext cx="4981903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4" name="Trapecio 4"/>
            <p:cNvSpPr/>
            <p:nvPr/>
          </p:nvSpPr>
          <p:spPr>
            <a:xfrm>
              <a:off x="871833" y="3061158"/>
              <a:ext cx="3238237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17" tIns="20317" rIns="20317" bIns="20317" numCol="1" spcCol="1270" anchor="ctr" anchorCtr="0">
              <a:noAutofit/>
            </a:bodyPr>
            <a:lstStyle/>
            <a:p>
              <a:pPr algn="ctr" defTabSz="711129">
                <a:lnSpc>
                  <a:spcPct val="90000"/>
                </a:lnSpc>
                <a:spcAft>
                  <a:spcPct val="35000"/>
                </a:spcAft>
              </a:pPr>
              <a:r>
                <a:rPr lang="es-ES" sz="2000" b="1" dirty="0">
                  <a:solidFill>
                    <a:schemeClr val="tx1"/>
                  </a:solidFill>
                </a:rPr>
                <a:t>Investigación, Desarrollo e Innovación (I+D+I)</a:t>
              </a:r>
              <a:endParaRPr lang="es-EC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41 Grupo"/>
          <p:cNvGrpSpPr/>
          <p:nvPr/>
        </p:nvGrpSpPr>
        <p:grpSpPr>
          <a:xfrm>
            <a:off x="507995" y="4421745"/>
            <a:ext cx="4584417" cy="612151"/>
            <a:chOff x="415158" y="2448926"/>
            <a:chExt cx="4193683" cy="612231"/>
          </a:xfrm>
        </p:grpSpPr>
        <p:sp>
          <p:nvSpPr>
            <p:cNvPr id="51" name="50 Trapecio"/>
            <p:cNvSpPr/>
            <p:nvPr/>
          </p:nvSpPr>
          <p:spPr>
            <a:xfrm>
              <a:off x="415158" y="2448926"/>
              <a:ext cx="4193683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32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32000"/>
              </a:schemeClr>
            </a:effectRef>
            <a:fontRef idx="minor">
              <a:schemeClr val="lt1"/>
            </a:fontRef>
          </p:style>
        </p:sp>
        <p:sp>
          <p:nvSpPr>
            <p:cNvPr id="52" name="Trapecio 4"/>
            <p:cNvSpPr/>
            <p:nvPr/>
          </p:nvSpPr>
          <p:spPr>
            <a:xfrm>
              <a:off x="1149053" y="2448926"/>
              <a:ext cx="2725894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17" tIns="20317" rIns="20317" bIns="20317" numCol="1" spcCol="1270" anchor="ctr" anchorCtr="0">
              <a:noAutofit/>
            </a:bodyPr>
            <a:lstStyle/>
            <a:p>
              <a:pPr algn="ctr" defTabSz="711129">
                <a:lnSpc>
                  <a:spcPct val="90000"/>
                </a:lnSpc>
                <a:spcAft>
                  <a:spcPct val="35000"/>
                </a:spcAft>
              </a:pPr>
              <a:r>
                <a:rPr lang="es-EC" sz="2000" b="1" dirty="0">
                  <a:solidFill>
                    <a:schemeClr val="tx1"/>
                  </a:solidFill>
                </a:rPr>
                <a:t>Productividad</a:t>
              </a:r>
            </a:p>
          </p:txBody>
        </p:sp>
      </p:grpSp>
      <p:grpSp>
        <p:nvGrpSpPr>
          <p:cNvPr id="5" name="52 Grupo"/>
          <p:cNvGrpSpPr/>
          <p:nvPr/>
        </p:nvGrpSpPr>
        <p:grpSpPr>
          <a:xfrm>
            <a:off x="886307" y="3838479"/>
            <a:ext cx="3837861" cy="612151"/>
            <a:chOff x="830317" y="1836694"/>
            <a:chExt cx="3405430" cy="612231"/>
          </a:xfrm>
        </p:grpSpPr>
        <p:sp>
          <p:nvSpPr>
            <p:cNvPr id="54" name="53 Trapecio"/>
            <p:cNvSpPr/>
            <p:nvPr/>
          </p:nvSpPr>
          <p:spPr>
            <a:xfrm>
              <a:off x="830317" y="1836694"/>
              <a:ext cx="3405430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24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24000"/>
              </a:schemeClr>
            </a:effectRef>
            <a:fontRef idx="minor">
              <a:schemeClr val="lt1"/>
            </a:fontRef>
          </p:style>
        </p:sp>
        <p:sp>
          <p:nvSpPr>
            <p:cNvPr id="55" name="Trapecio 4"/>
            <p:cNvSpPr/>
            <p:nvPr/>
          </p:nvSpPr>
          <p:spPr>
            <a:xfrm>
              <a:off x="1426267" y="1836694"/>
              <a:ext cx="2213529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17" tIns="20317" rIns="20317" bIns="20317" numCol="1" spcCol="1270" anchor="ctr" anchorCtr="0">
              <a:noAutofit/>
            </a:bodyPr>
            <a:lstStyle/>
            <a:p>
              <a:pPr algn="ctr" defTabSz="711129">
                <a:lnSpc>
                  <a:spcPct val="90000"/>
                </a:lnSpc>
                <a:spcAft>
                  <a:spcPct val="35000"/>
                </a:spcAft>
              </a:pPr>
              <a:r>
                <a:rPr lang="es-EC" b="1" dirty="0">
                  <a:solidFill>
                    <a:schemeClr val="tx1"/>
                  </a:solidFill>
                </a:rPr>
                <a:t>Calidad</a:t>
              </a:r>
            </a:p>
          </p:txBody>
        </p:sp>
      </p:grpSp>
      <p:grpSp>
        <p:nvGrpSpPr>
          <p:cNvPr id="6" name="55 Grupo"/>
          <p:cNvGrpSpPr/>
          <p:nvPr/>
        </p:nvGrpSpPr>
        <p:grpSpPr>
          <a:xfrm>
            <a:off x="1264631" y="3255213"/>
            <a:ext cx="3090783" cy="612151"/>
            <a:chOff x="1245476" y="1224463"/>
            <a:chExt cx="2648679" cy="612231"/>
          </a:xfrm>
        </p:grpSpPr>
        <p:sp>
          <p:nvSpPr>
            <p:cNvPr id="57" name="56 Trapecio"/>
            <p:cNvSpPr/>
            <p:nvPr/>
          </p:nvSpPr>
          <p:spPr>
            <a:xfrm>
              <a:off x="1245476" y="1224463"/>
              <a:ext cx="2648679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16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16000"/>
              </a:schemeClr>
            </a:effectRef>
            <a:fontRef idx="minor">
              <a:schemeClr val="lt1"/>
            </a:fontRef>
          </p:style>
        </p:sp>
        <p:sp>
          <p:nvSpPr>
            <p:cNvPr id="58" name="Trapecio 4"/>
            <p:cNvSpPr/>
            <p:nvPr/>
          </p:nvSpPr>
          <p:spPr>
            <a:xfrm>
              <a:off x="1708994" y="1224463"/>
              <a:ext cx="1721641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17" tIns="20317" rIns="20317" bIns="20317" numCol="1" spcCol="1270" anchor="ctr" anchorCtr="0">
              <a:noAutofit/>
            </a:bodyPr>
            <a:lstStyle/>
            <a:p>
              <a:pPr algn="ctr" defTabSz="711129">
                <a:lnSpc>
                  <a:spcPct val="90000"/>
                </a:lnSpc>
                <a:spcAft>
                  <a:spcPct val="35000"/>
                </a:spcAft>
              </a:pPr>
              <a:r>
                <a:rPr lang="es-EC" b="1" dirty="0">
                  <a:solidFill>
                    <a:schemeClr val="tx1"/>
                  </a:solidFill>
                </a:rPr>
                <a:t>Inversión y Financiamiento</a:t>
              </a:r>
            </a:p>
          </p:txBody>
        </p:sp>
      </p:grpSp>
      <p:grpSp>
        <p:nvGrpSpPr>
          <p:cNvPr id="7" name="58 Grupo"/>
          <p:cNvGrpSpPr/>
          <p:nvPr/>
        </p:nvGrpSpPr>
        <p:grpSpPr>
          <a:xfrm>
            <a:off x="1674483" y="2671947"/>
            <a:ext cx="2282459" cy="612151"/>
            <a:chOff x="1660634" y="612231"/>
            <a:chExt cx="1828873" cy="612231"/>
          </a:xfrm>
        </p:grpSpPr>
        <p:sp>
          <p:nvSpPr>
            <p:cNvPr id="60" name="59 Trapecio"/>
            <p:cNvSpPr/>
            <p:nvPr/>
          </p:nvSpPr>
          <p:spPr>
            <a:xfrm>
              <a:off x="1660634" y="612231"/>
              <a:ext cx="1828873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-800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-8000"/>
              </a:schemeClr>
            </a:effectRef>
            <a:fontRef idx="minor">
              <a:schemeClr val="lt1"/>
            </a:fontRef>
          </p:style>
        </p:sp>
        <p:sp>
          <p:nvSpPr>
            <p:cNvPr id="61" name="Trapecio 4"/>
            <p:cNvSpPr/>
            <p:nvPr/>
          </p:nvSpPr>
          <p:spPr>
            <a:xfrm>
              <a:off x="1839457" y="612231"/>
              <a:ext cx="1608082" cy="6122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17" tIns="20317" rIns="20317" bIns="20317" numCol="1" spcCol="1270" anchor="ctr" anchorCtr="0">
              <a:noAutofit/>
            </a:bodyPr>
            <a:lstStyle/>
            <a:p>
              <a:pPr algn="ctr" defTabSz="711129">
                <a:lnSpc>
                  <a:spcPct val="90000"/>
                </a:lnSpc>
                <a:spcAft>
                  <a:spcPct val="35000"/>
                </a:spcAft>
              </a:pPr>
              <a:r>
                <a:rPr lang="es-EC" b="1" dirty="0">
                  <a:solidFill>
                    <a:schemeClr val="tx1"/>
                  </a:solidFill>
                </a:rPr>
                <a:t>Articulación Público Privada</a:t>
              </a:r>
            </a:p>
          </p:txBody>
        </p:sp>
      </p:grpSp>
      <p:grpSp>
        <p:nvGrpSpPr>
          <p:cNvPr id="8" name="61 Grupo"/>
          <p:cNvGrpSpPr/>
          <p:nvPr/>
        </p:nvGrpSpPr>
        <p:grpSpPr>
          <a:xfrm>
            <a:off x="2106155" y="1401598"/>
            <a:ext cx="1449261" cy="1267706"/>
            <a:chOff x="2075793" y="-42347"/>
            <a:chExt cx="1072122" cy="654578"/>
          </a:xfrm>
        </p:grpSpPr>
        <p:sp>
          <p:nvSpPr>
            <p:cNvPr id="63" name="62 Trapecio"/>
            <p:cNvSpPr/>
            <p:nvPr/>
          </p:nvSpPr>
          <p:spPr>
            <a:xfrm>
              <a:off x="2075793" y="0"/>
              <a:ext cx="1072122" cy="612231"/>
            </a:xfrm>
            <a:prstGeom prst="trapezoid">
              <a:avLst>
                <a:gd name="adj" fmla="val 67811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Trapecio 4"/>
            <p:cNvSpPr/>
            <p:nvPr/>
          </p:nvSpPr>
          <p:spPr>
            <a:xfrm>
              <a:off x="2075793" y="-42347"/>
              <a:ext cx="1072122" cy="6545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17" tIns="20317" rIns="20317" bIns="20317" numCol="1" spcCol="1270" anchor="ctr" anchorCtr="0">
              <a:noAutofit/>
            </a:bodyPr>
            <a:lstStyle/>
            <a:p>
              <a:pPr algn="ctr" defTabSz="711129">
                <a:lnSpc>
                  <a:spcPct val="90000"/>
                </a:lnSpc>
                <a:spcAft>
                  <a:spcPct val="35000"/>
                </a:spcAft>
              </a:pPr>
              <a:r>
                <a:rPr lang="es-EC" b="1" dirty="0">
                  <a:solidFill>
                    <a:schemeClr val="tx1"/>
                  </a:solidFill>
                </a:rPr>
                <a:t>Mercados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8492351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7" y="0"/>
            <a:ext cx="121888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8 Rectángulo"/>
          <p:cNvSpPr/>
          <p:nvPr/>
        </p:nvSpPr>
        <p:spPr>
          <a:xfrm>
            <a:off x="2278782" y="155827"/>
            <a:ext cx="8235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dirty="0" smtClean="0">
                <a:solidFill>
                  <a:schemeClr val="accent5">
                    <a:lumMod val="50000"/>
                  </a:schemeClr>
                </a:solidFill>
                <a:ea typeface="Arial Hebrew" charset="-79"/>
                <a:cs typeface="Arial Hebrew" charset="-79"/>
              </a:rPr>
              <a:t>Agenda de Competitividad Cambio Matriz productiva</a:t>
            </a:r>
          </a:p>
        </p:txBody>
      </p:sp>
      <p:graphicFrame>
        <p:nvGraphicFramePr>
          <p:cNvPr id="27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663308923"/>
              </p:ext>
            </p:extLst>
          </p:nvPr>
        </p:nvGraphicFramePr>
        <p:xfrm>
          <a:off x="204718" y="956822"/>
          <a:ext cx="11819844" cy="5785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27 Flecha curvada hacia abajo"/>
          <p:cNvSpPr/>
          <p:nvPr/>
        </p:nvSpPr>
        <p:spPr>
          <a:xfrm>
            <a:off x="4452132" y="885386"/>
            <a:ext cx="764275" cy="35484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sp>
        <p:nvSpPr>
          <p:cNvPr id="29" name="28 Flecha curvada hacia arriba"/>
          <p:cNvSpPr/>
          <p:nvPr/>
        </p:nvSpPr>
        <p:spPr>
          <a:xfrm rot="20872837">
            <a:off x="713357" y="6024241"/>
            <a:ext cx="1977085" cy="66176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827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1243"/>
            <a:ext cx="12187238" cy="105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47 CuadroTexto"/>
          <p:cNvSpPr txBox="1"/>
          <p:nvPr/>
        </p:nvSpPr>
        <p:spPr>
          <a:xfrm>
            <a:off x="2324485" y="131266"/>
            <a:ext cx="8345988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3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Arial Hebrew" charset="-79"/>
                <a:cs typeface="Arial" panose="020B0604020202020204" pitchFamily="34" charset="0"/>
              </a:rPr>
              <a:t>Oportunidades de Inversión:  sectores</a:t>
            </a:r>
            <a:endParaRPr lang="es-EC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Arial Hebrew" charset="-79"/>
              <a:cs typeface="Arial" panose="020B0604020202020204" pitchFamily="34" charset="0"/>
            </a:endParaRPr>
          </a:p>
        </p:txBody>
      </p:sp>
      <p:sp>
        <p:nvSpPr>
          <p:cNvPr id="15" name="56 CuadroTexto">
            <a:extLst/>
          </p:cNvPr>
          <p:cNvSpPr txBox="1"/>
          <p:nvPr/>
        </p:nvSpPr>
        <p:spPr>
          <a:xfrm rot="5400000">
            <a:off x="1403535" y="102381"/>
            <a:ext cx="338554" cy="235626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vert="vert270" wrap="square">
            <a:spAutoFit/>
          </a:bodyPr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Sectores</a:t>
            </a:r>
            <a:r>
              <a:rPr lang="en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C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Priorizados</a:t>
            </a:r>
            <a:endParaRPr lang="es-EC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985044" y="1607017"/>
            <a:ext cx="1705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Petroquímico y oleoquímico</a:t>
            </a:r>
            <a:endParaRPr lang="es-EC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39" descr="ppt2-16.pn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073" y="1532975"/>
            <a:ext cx="26293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97019" y="1480564"/>
            <a:ext cx="11458982" cy="2207607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000" dirty="0"/>
          </a:p>
        </p:txBody>
      </p:sp>
      <p:pic>
        <p:nvPicPr>
          <p:cNvPr id="19" name="Picture 45" descr="ppt2-22.pn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46004" y="1933967"/>
            <a:ext cx="37178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0" descr="ppt2-17.png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5825" y="1939162"/>
            <a:ext cx="457519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8" descr="ppt2-15.png"/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5823" y="1534466"/>
            <a:ext cx="40005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1" descr="ppt2-18.pn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7525" y="1466257"/>
            <a:ext cx="367791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2" descr="ppt2-19.png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77493" y="1497111"/>
            <a:ext cx="440291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3" descr="ppt2-20.png"/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271" y="1936987"/>
            <a:ext cx="419522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4" descr="ppt2-21.png"/>
          <p:cNvPicPr>
            <a:picLocks noChangeAspect="1" noChangeArrowheads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2414" y="2376344"/>
            <a:ext cx="397239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6" descr="ppt2-23.png"/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7523" y="1916849"/>
            <a:ext cx="424711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5"/>
          <p:cNvSpPr txBox="1">
            <a:spLocks noChangeArrowheads="1"/>
          </p:cNvSpPr>
          <p:nvPr/>
        </p:nvSpPr>
        <p:spPr bwMode="auto">
          <a:xfrm>
            <a:off x="3303385" y="2006628"/>
            <a:ext cx="2284182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000" dirty="0">
                <a:solidFill>
                  <a:schemeClr val="tx1"/>
                </a:solidFill>
              </a:rPr>
              <a:t>Metalmecánica</a:t>
            </a:r>
          </a:p>
        </p:txBody>
      </p:sp>
      <p:sp>
        <p:nvSpPr>
          <p:cNvPr id="29" name="CuadroTexto 14"/>
          <p:cNvSpPr txBox="1">
            <a:spLocks noChangeArrowheads="1"/>
          </p:cNvSpPr>
          <p:nvPr/>
        </p:nvSpPr>
        <p:spPr bwMode="auto">
          <a:xfrm>
            <a:off x="9010077" y="1569539"/>
            <a:ext cx="2815378" cy="415498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000" dirty="0">
                <a:solidFill>
                  <a:schemeClr val="tx1"/>
                </a:solidFill>
              </a:rPr>
              <a:t>Turismo, </a:t>
            </a:r>
            <a:r>
              <a:rPr lang="es-ES" sz="1000" dirty="0" smtClean="0">
                <a:solidFill>
                  <a:schemeClr val="tx1"/>
                </a:solidFill>
              </a:rPr>
              <a:t>cinematografía, audiovisuales </a:t>
            </a:r>
            <a:r>
              <a:rPr lang="es-ES" sz="1000" dirty="0">
                <a:solidFill>
                  <a:schemeClr val="tx1"/>
                </a:solidFill>
              </a:rPr>
              <a:t>y eventos internacionales</a:t>
            </a:r>
          </a:p>
        </p:txBody>
      </p:sp>
      <p:sp>
        <p:nvSpPr>
          <p:cNvPr id="32" name="TextBox 27"/>
          <p:cNvSpPr txBox="1">
            <a:spLocks noChangeArrowheads="1"/>
          </p:cNvSpPr>
          <p:nvPr/>
        </p:nvSpPr>
        <p:spPr bwMode="auto">
          <a:xfrm>
            <a:off x="6253773" y="1931974"/>
            <a:ext cx="1979284" cy="40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165" tIns="40083" rIns="80165" bIns="40083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9pPr>
          </a:lstStyle>
          <a:p>
            <a:pPr defTabSz="914400" eaLnBrk="1" hangingPunct="1"/>
            <a:r>
              <a:rPr lang="es-ES" sz="1000" dirty="0">
                <a:latin typeface="Arial" panose="020B0604020202020204" pitchFamily="34" charset="0"/>
                <a:ea typeface="Microsoft JhengHei" pitchFamily="34" charset="-120"/>
                <a:cs typeface="Arial" panose="020B0604020202020204" pitchFamily="34" charset="0"/>
              </a:rPr>
              <a:t>Biotecnología y software aplicado</a:t>
            </a: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3303386" y="1529403"/>
            <a:ext cx="2284183" cy="55412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/>
            <a:r>
              <a:rPr lang="es-ES" sz="1000" dirty="0">
                <a:solidFill>
                  <a:schemeClr val="tx1"/>
                </a:solidFill>
              </a:rPr>
              <a:t>Agrícola, alimentos </a:t>
            </a:r>
            <a:r>
              <a:rPr lang="es-ES" sz="1000" dirty="0" smtClean="0">
                <a:solidFill>
                  <a:schemeClr val="tx1"/>
                </a:solidFill>
              </a:rPr>
              <a:t>frescos, congelados </a:t>
            </a:r>
            <a:r>
              <a:rPr lang="es-ES" sz="1000" dirty="0">
                <a:solidFill>
                  <a:schemeClr val="tx1"/>
                </a:solidFill>
              </a:rPr>
              <a:t>e industrializados</a:t>
            </a:r>
          </a:p>
        </p:txBody>
      </p:sp>
      <p:sp>
        <p:nvSpPr>
          <p:cNvPr id="34" name="35 Rectángulo"/>
          <p:cNvSpPr>
            <a:spLocks noChangeArrowheads="1"/>
          </p:cNvSpPr>
          <p:nvPr/>
        </p:nvSpPr>
        <p:spPr bwMode="auto">
          <a:xfrm>
            <a:off x="6199709" y="1566574"/>
            <a:ext cx="2434587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Cadena forestal y bienes procesados</a:t>
            </a:r>
          </a:p>
        </p:txBody>
      </p:sp>
      <p:sp>
        <p:nvSpPr>
          <p:cNvPr id="35" name="36 Rectángulo"/>
          <p:cNvSpPr>
            <a:spLocks noChangeArrowheads="1"/>
          </p:cNvSpPr>
          <p:nvPr/>
        </p:nvSpPr>
        <p:spPr bwMode="auto">
          <a:xfrm>
            <a:off x="9010077" y="2001431"/>
            <a:ext cx="265835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1000" dirty="0">
                <a:latin typeface="Arial" panose="020B0604020202020204" pitchFamily="34" charset="0"/>
                <a:ea typeface="Microsoft JhengHei" pitchFamily="34" charset="-120"/>
                <a:cs typeface="Arial" panose="020B0604020202020204" pitchFamily="34" charset="0"/>
              </a:rPr>
              <a:t>Servicios logísticos para comercio </a:t>
            </a:r>
            <a:r>
              <a:rPr lang="es-ES" sz="1000" dirty="0" smtClean="0">
                <a:latin typeface="Arial" panose="020B0604020202020204" pitchFamily="34" charset="0"/>
                <a:ea typeface="Microsoft JhengHei" pitchFamily="34" charset="-120"/>
                <a:cs typeface="Arial" panose="020B0604020202020204" pitchFamily="34" charset="0"/>
              </a:rPr>
              <a:t>internacional</a:t>
            </a:r>
            <a:endParaRPr lang="es-ES" sz="1000" dirty="0">
              <a:latin typeface="Arial" panose="020B0604020202020204" pitchFamily="34" charset="0"/>
              <a:ea typeface="Microsoft JhengHei" pitchFamily="34" charset="-120"/>
              <a:cs typeface="Arial" panose="020B0604020202020204" pitchFamily="34" charset="0"/>
            </a:endParaRPr>
          </a:p>
        </p:txBody>
      </p:sp>
      <p:sp>
        <p:nvSpPr>
          <p:cNvPr id="36" name="CuadroTexto 14"/>
          <p:cNvSpPr txBox="1">
            <a:spLocks noChangeArrowheads="1"/>
          </p:cNvSpPr>
          <p:nvPr/>
        </p:nvSpPr>
        <p:spPr bwMode="auto">
          <a:xfrm>
            <a:off x="985046" y="2050716"/>
            <a:ext cx="1691921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000" dirty="0" smtClean="0">
                <a:solidFill>
                  <a:schemeClr val="tx1"/>
                </a:solidFill>
              </a:rPr>
              <a:t>Farmacéutico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37" name="36 Rectángulo"/>
          <p:cNvSpPr>
            <a:spLocks noChangeArrowheads="1"/>
          </p:cNvSpPr>
          <p:nvPr/>
        </p:nvSpPr>
        <p:spPr bwMode="auto">
          <a:xfrm>
            <a:off x="978540" y="2494417"/>
            <a:ext cx="151321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ea typeface="Microsoft JhengHei" pitchFamily="34" charset="-120"/>
                <a:cs typeface="Arial" panose="020B0604020202020204" pitchFamily="34" charset="0"/>
              </a:rPr>
              <a:t>Energía Renovable</a:t>
            </a:r>
            <a:endParaRPr lang="es-ES" sz="1000" dirty="0">
              <a:latin typeface="Arial" panose="020B0604020202020204" pitchFamily="34" charset="0"/>
              <a:ea typeface="Microsoft JhengHei" pitchFamily="34" charset="-120"/>
              <a:cs typeface="Arial" panose="020B0604020202020204" pitchFamily="34" charset="0"/>
            </a:endParaRPr>
          </a:p>
        </p:txBody>
      </p:sp>
      <p:sp>
        <p:nvSpPr>
          <p:cNvPr id="39" name="36 Rectángulo"/>
          <p:cNvSpPr>
            <a:spLocks noChangeArrowheads="1"/>
          </p:cNvSpPr>
          <p:nvPr/>
        </p:nvSpPr>
        <p:spPr bwMode="auto">
          <a:xfrm>
            <a:off x="3303385" y="2445987"/>
            <a:ext cx="228418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ea typeface="Microsoft JhengHei" pitchFamily="34" charset="-120"/>
                <a:cs typeface="Arial" panose="020B0604020202020204" pitchFamily="34" charset="0"/>
              </a:rPr>
              <a:t>Software y hardware tecnológico</a:t>
            </a:r>
            <a:endParaRPr lang="es-ES" sz="1000" dirty="0">
              <a:latin typeface="Arial" panose="020B0604020202020204" pitchFamily="34" charset="0"/>
              <a:ea typeface="Microsoft JhengHei" pitchFamily="34" charset="-120"/>
              <a:cs typeface="Arial" panose="020B0604020202020204" pitchFamily="34" charset="0"/>
            </a:endParaRPr>
          </a:p>
        </p:txBody>
      </p:sp>
      <p:sp>
        <p:nvSpPr>
          <p:cNvPr id="40" name="36 Rectángulo"/>
          <p:cNvSpPr>
            <a:spLocks noChangeArrowheads="1"/>
          </p:cNvSpPr>
          <p:nvPr/>
        </p:nvSpPr>
        <p:spPr bwMode="auto">
          <a:xfrm>
            <a:off x="6253773" y="2445985"/>
            <a:ext cx="19792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ea typeface="Microsoft JhengHei" pitchFamily="34" charset="-120"/>
                <a:cs typeface="Arial" panose="020B0604020202020204" pitchFamily="34" charset="0"/>
              </a:rPr>
              <a:t>Turismo, eventos internacionales</a:t>
            </a:r>
            <a:endParaRPr lang="es-ES" sz="1000" dirty="0">
              <a:latin typeface="Arial" panose="020B0604020202020204" pitchFamily="34" charset="0"/>
              <a:ea typeface="Microsoft JhengHei" pitchFamily="34" charset="-12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5823" y="2372483"/>
            <a:ext cx="365760" cy="3657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9554" y="2372483"/>
            <a:ext cx="365760" cy="365760"/>
          </a:xfrm>
          <a:prstGeom prst="rect">
            <a:avLst/>
          </a:prstGeom>
        </p:spPr>
      </p:pic>
      <p:sp>
        <p:nvSpPr>
          <p:cNvPr id="44" name="36 Rectángulo"/>
          <p:cNvSpPr>
            <a:spLocks noChangeArrowheads="1"/>
          </p:cNvSpPr>
          <p:nvPr/>
        </p:nvSpPr>
        <p:spPr bwMode="auto">
          <a:xfrm>
            <a:off x="9009286" y="2443328"/>
            <a:ext cx="19431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ea typeface="Microsoft JhengHei" pitchFamily="34" charset="-120"/>
                <a:cs typeface="Arial" panose="020B0604020202020204" pitchFamily="34" charset="0"/>
              </a:rPr>
              <a:t>Seguridad informática</a:t>
            </a:r>
            <a:endParaRPr lang="es-ES" sz="1000" dirty="0">
              <a:latin typeface="Arial" panose="020B0604020202020204" pitchFamily="34" charset="0"/>
              <a:ea typeface="Microsoft JhengHei" pitchFamily="34" charset="-12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52024" y="2372483"/>
            <a:ext cx="365760" cy="365760"/>
          </a:xfrm>
          <a:prstGeom prst="rect">
            <a:avLst/>
          </a:prstGeom>
        </p:spPr>
      </p:pic>
      <p:sp>
        <p:nvSpPr>
          <p:cNvPr id="52" name="TextBox 15"/>
          <p:cNvSpPr txBox="1">
            <a:spLocks noChangeArrowheads="1"/>
          </p:cNvSpPr>
          <p:nvPr/>
        </p:nvSpPr>
        <p:spPr bwMode="auto">
          <a:xfrm>
            <a:off x="3296879" y="2859604"/>
            <a:ext cx="2284182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000" dirty="0" smtClean="0">
                <a:solidFill>
                  <a:schemeClr val="tx1"/>
                </a:solidFill>
              </a:rPr>
              <a:t>Servicios de eficiencia energética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53" name="TextBox 27"/>
          <p:cNvSpPr txBox="1">
            <a:spLocks noChangeArrowheads="1"/>
          </p:cNvSpPr>
          <p:nvPr/>
        </p:nvSpPr>
        <p:spPr bwMode="auto">
          <a:xfrm>
            <a:off x="6257060" y="2813010"/>
            <a:ext cx="2088719" cy="40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165" tIns="40083" rIns="80165" bIns="40083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9pPr>
          </a:lstStyle>
          <a:p>
            <a:pPr defTabSz="914400" eaLnBrk="1" hangingPunct="1"/>
            <a:r>
              <a:rPr lang="es-ES" sz="1000" dirty="0" smtClean="0">
                <a:latin typeface="Arial" panose="020B0604020202020204" pitchFamily="34" charset="0"/>
                <a:ea typeface="Microsoft JhengHei" pitchFamily="34" charset="-120"/>
                <a:cs typeface="Arial" panose="020B0604020202020204" pitchFamily="34" charset="0"/>
              </a:rPr>
              <a:t>Industrial, agroindustrial y agro-asociativo</a:t>
            </a:r>
          </a:p>
        </p:txBody>
      </p:sp>
      <p:sp>
        <p:nvSpPr>
          <p:cNvPr id="55" name="CuadroTexto 14"/>
          <p:cNvSpPr txBox="1">
            <a:spLocks noChangeArrowheads="1"/>
          </p:cNvSpPr>
          <p:nvPr/>
        </p:nvSpPr>
        <p:spPr bwMode="auto">
          <a:xfrm>
            <a:off x="978540" y="2903694"/>
            <a:ext cx="1691921" cy="553998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000" dirty="0" smtClean="0">
                <a:solidFill>
                  <a:schemeClr val="tx1"/>
                </a:solidFill>
              </a:rPr>
              <a:t>Industria de Materiales y Tecnología de Construcción sustentables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237" y="2956485"/>
            <a:ext cx="365760" cy="36576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1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5823" y="2804129"/>
            <a:ext cx="365760" cy="36576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8538" y="2813012"/>
            <a:ext cx="365760" cy="365760"/>
          </a:xfrm>
          <a:prstGeom prst="rect">
            <a:avLst/>
          </a:prstGeom>
        </p:spPr>
      </p:pic>
      <p:sp>
        <p:nvSpPr>
          <p:cNvPr id="61" name="Rectángulo 60"/>
          <p:cNvSpPr/>
          <p:nvPr/>
        </p:nvSpPr>
        <p:spPr>
          <a:xfrm>
            <a:off x="420499" y="4243448"/>
            <a:ext cx="4968553" cy="2426706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000" dirty="0"/>
          </a:p>
        </p:txBody>
      </p:sp>
      <p:sp>
        <p:nvSpPr>
          <p:cNvPr id="62" name="56 CuadroTexto">
            <a:extLst/>
          </p:cNvPr>
          <p:cNvSpPr txBox="1"/>
          <p:nvPr/>
        </p:nvSpPr>
        <p:spPr>
          <a:xfrm rot="5400000">
            <a:off x="1428184" y="2883542"/>
            <a:ext cx="338554" cy="2353927"/>
          </a:xfrm>
          <a:prstGeom prst="rect">
            <a:avLst/>
          </a:prstGeom>
          <a:solidFill>
            <a:srgbClr val="F9CF0E"/>
          </a:solidFill>
          <a:ln w="19050">
            <a:solidFill>
              <a:srgbClr val="F9CF0E"/>
            </a:solidFill>
          </a:ln>
        </p:spPr>
        <p:txBody>
          <a:bodyPr vert="vert270" wrap="square">
            <a:spAutoFit/>
          </a:bodyPr>
          <a:lstStyle/>
          <a:p>
            <a:pPr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Sustitución de Importaciones</a:t>
            </a:r>
            <a:endParaRPr lang="es-EC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938679" y="4332840"/>
            <a:ext cx="1833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Línea gris (radios, </a:t>
            </a:r>
            <a:r>
              <a:rPr lang="es-ES" sz="1000" dirty="0" err="1">
                <a:latin typeface="Arial" panose="020B0604020202020204" pitchFamily="34" charset="0"/>
                <a:cs typeface="Arial" panose="020B0604020202020204" pitchFamily="34" charset="0"/>
              </a:rPr>
              <a:t>TV’s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, etc.)</a:t>
            </a:r>
          </a:p>
        </p:txBody>
      </p:sp>
      <p:sp>
        <p:nvSpPr>
          <p:cNvPr id="78" name="TextBox 15"/>
          <p:cNvSpPr txBox="1">
            <a:spLocks noChangeArrowheads="1"/>
          </p:cNvSpPr>
          <p:nvPr/>
        </p:nvSpPr>
        <p:spPr bwMode="auto">
          <a:xfrm>
            <a:off x="3324531" y="4776539"/>
            <a:ext cx="2096478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000" dirty="0">
                <a:solidFill>
                  <a:schemeClr val="tx1"/>
                </a:solidFill>
              </a:rPr>
              <a:t>Textiles</a:t>
            </a:r>
          </a:p>
        </p:txBody>
      </p:sp>
      <p:sp>
        <p:nvSpPr>
          <p:cNvPr id="81" name="TextBox 8"/>
          <p:cNvSpPr txBox="1">
            <a:spLocks noChangeArrowheads="1"/>
          </p:cNvSpPr>
          <p:nvPr/>
        </p:nvSpPr>
        <p:spPr bwMode="auto">
          <a:xfrm>
            <a:off x="3324529" y="4333972"/>
            <a:ext cx="2062188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/>
            <a:r>
              <a:rPr lang="es-ES" sz="1000" dirty="0" smtClean="0">
                <a:solidFill>
                  <a:schemeClr val="tx1"/>
                </a:solidFill>
              </a:rPr>
              <a:t>Químicos básicos </a:t>
            </a:r>
            <a:r>
              <a:rPr lang="es-ES" sz="1000" dirty="0">
                <a:solidFill>
                  <a:schemeClr val="tx1"/>
                </a:solidFill>
              </a:rPr>
              <a:t>y elaborados</a:t>
            </a:r>
          </a:p>
        </p:txBody>
      </p:sp>
      <p:sp>
        <p:nvSpPr>
          <p:cNvPr id="85" name="TextBox 15"/>
          <p:cNvSpPr txBox="1">
            <a:spLocks noChangeArrowheads="1"/>
          </p:cNvSpPr>
          <p:nvPr/>
        </p:nvSpPr>
        <p:spPr bwMode="auto">
          <a:xfrm>
            <a:off x="3324529" y="5219110"/>
            <a:ext cx="2018249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000" dirty="0" smtClean="0">
                <a:solidFill>
                  <a:schemeClr val="tx1"/>
                </a:solidFill>
              </a:rPr>
              <a:t>Electrodomésticos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86" name="CuadroTexto 14"/>
          <p:cNvSpPr txBox="1">
            <a:spLocks noChangeArrowheads="1"/>
          </p:cNvSpPr>
          <p:nvPr/>
        </p:nvSpPr>
        <p:spPr bwMode="auto">
          <a:xfrm>
            <a:off x="927964" y="5219110"/>
            <a:ext cx="1624409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000" dirty="0" smtClean="0">
                <a:solidFill>
                  <a:schemeClr val="tx1"/>
                </a:solidFill>
              </a:rPr>
              <a:t>Cuero y calzado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87" name="CuadroTexto 86"/>
          <p:cNvSpPr txBox="1"/>
          <p:nvPr/>
        </p:nvSpPr>
        <p:spPr>
          <a:xfrm>
            <a:off x="938678" y="4770630"/>
            <a:ext cx="1705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Productos cerámicos</a:t>
            </a:r>
            <a:endParaRPr lang="es-E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15"/>
          <p:cNvSpPr txBox="1">
            <a:spLocks noChangeArrowheads="1"/>
          </p:cNvSpPr>
          <p:nvPr/>
        </p:nvSpPr>
        <p:spPr bwMode="auto">
          <a:xfrm>
            <a:off x="3328194" y="5656896"/>
            <a:ext cx="2018249" cy="415498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000" dirty="0" smtClean="0">
                <a:solidFill>
                  <a:schemeClr val="tx1"/>
                </a:solidFill>
              </a:rPr>
              <a:t>Pesticidas y productos para agricultura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89" name="CuadroTexto 14"/>
          <p:cNvSpPr txBox="1">
            <a:spLocks noChangeArrowheads="1"/>
          </p:cNvSpPr>
          <p:nvPr/>
        </p:nvSpPr>
        <p:spPr bwMode="auto">
          <a:xfrm>
            <a:off x="924274" y="5645397"/>
            <a:ext cx="1624409" cy="55412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/>
            <a:r>
              <a:rPr lang="es-ES" sz="1000" dirty="0">
                <a:solidFill>
                  <a:schemeClr val="tx1"/>
                </a:solidFill>
              </a:rPr>
              <a:t>Jabón, detergente, perfumería y preparaciones cosméticas</a:t>
            </a:r>
          </a:p>
        </p:txBody>
      </p:sp>
      <p:sp>
        <p:nvSpPr>
          <p:cNvPr id="91" name="CuadroTexto 14"/>
          <p:cNvSpPr txBox="1">
            <a:spLocks noChangeArrowheads="1"/>
          </p:cNvSpPr>
          <p:nvPr/>
        </p:nvSpPr>
        <p:spPr bwMode="auto">
          <a:xfrm>
            <a:off x="3357397" y="6192701"/>
            <a:ext cx="1624409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000" dirty="0" smtClean="0">
                <a:solidFill>
                  <a:schemeClr val="tx1"/>
                </a:solidFill>
              </a:rPr>
              <a:t>Producción de </a:t>
            </a:r>
            <a:r>
              <a:rPr lang="es-ES" sz="1000" dirty="0" err="1" smtClean="0">
                <a:solidFill>
                  <a:schemeClr val="tx1"/>
                </a:solidFill>
              </a:rPr>
              <a:t>clinker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92" name="Imagen 55" descr="sectores-de-sustitución.png">
            <a:extLst/>
          </p:cNvPr>
          <p:cNvPicPr>
            <a:picLocks noChangeAspect="1"/>
          </p:cNvPicPr>
          <p:nvPr/>
        </p:nvPicPr>
        <p:blipFill rotWithShape="1">
          <a:blip r:embed="rId20" cstate="email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b="82182"/>
          <a:stretch/>
        </p:blipFill>
        <p:spPr bwMode="auto">
          <a:xfrm>
            <a:off x="418166" y="4300389"/>
            <a:ext cx="579708" cy="365760"/>
          </a:xfrm>
          <a:prstGeom prst="rect">
            <a:avLst/>
          </a:prstGeom>
        </p:spPr>
      </p:pic>
      <p:pic>
        <p:nvPicPr>
          <p:cNvPr id="93" name="Imagen 55" descr="sectores-de-sustitución.png">
            <a:extLst/>
          </p:cNvPr>
          <p:cNvPicPr>
            <a:picLocks noChangeAspect="1"/>
          </p:cNvPicPr>
          <p:nvPr/>
        </p:nvPicPr>
        <p:blipFill rotWithShape="1">
          <a:blip r:embed="rId20" cstate="email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t="17818" b="65715"/>
          <a:stretch/>
        </p:blipFill>
        <p:spPr bwMode="auto">
          <a:xfrm>
            <a:off x="2696090" y="4309025"/>
            <a:ext cx="627272" cy="365760"/>
          </a:xfrm>
          <a:prstGeom prst="rect">
            <a:avLst/>
          </a:prstGeom>
        </p:spPr>
      </p:pic>
      <p:pic>
        <p:nvPicPr>
          <p:cNvPr id="94" name="Imagen 55" descr="sectores-de-sustitución.png">
            <a:extLst/>
          </p:cNvPr>
          <p:cNvPicPr>
            <a:picLocks noChangeAspect="1"/>
          </p:cNvPicPr>
          <p:nvPr/>
        </p:nvPicPr>
        <p:blipFill rotWithShape="1">
          <a:blip r:embed="rId20" cstate="email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t="34285" b="49248"/>
          <a:stretch/>
        </p:blipFill>
        <p:spPr bwMode="auto">
          <a:xfrm>
            <a:off x="394382" y="4698600"/>
            <a:ext cx="627272" cy="365760"/>
          </a:xfrm>
          <a:prstGeom prst="rect">
            <a:avLst/>
          </a:prstGeom>
        </p:spPr>
      </p:pic>
      <p:pic>
        <p:nvPicPr>
          <p:cNvPr id="95" name="Imagen 55" descr="sectores-de-sustitución.png">
            <a:extLst/>
          </p:cNvPr>
          <p:cNvPicPr>
            <a:picLocks noChangeAspect="1"/>
          </p:cNvPicPr>
          <p:nvPr/>
        </p:nvPicPr>
        <p:blipFill rotWithShape="1">
          <a:blip r:embed="rId20" cstate="email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t="50752" b="32781"/>
          <a:stretch/>
        </p:blipFill>
        <p:spPr bwMode="auto">
          <a:xfrm>
            <a:off x="2774426" y="4710303"/>
            <a:ext cx="627272" cy="365760"/>
          </a:xfrm>
          <a:prstGeom prst="rect">
            <a:avLst/>
          </a:prstGeom>
        </p:spPr>
      </p:pic>
      <p:pic>
        <p:nvPicPr>
          <p:cNvPr id="96" name="Imagen 55" descr="sectores-de-sustitución.png">
            <a:extLst/>
          </p:cNvPr>
          <p:cNvPicPr>
            <a:picLocks noChangeAspect="1"/>
          </p:cNvPicPr>
          <p:nvPr/>
        </p:nvPicPr>
        <p:blipFill rotWithShape="1">
          <a:blip r:embed="rId20" cstate="email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l="30612" t="69963" r="12535" b="19058"/>
          <a:stretch/>
        </p:blipFill>
        <p:spPr bwMode="auto">
          <a:xfrm>
            <a:off x="535911" y="5136388"/>
            <a:ext cx="534929" cy="365760"/>
          </a:xfrm>
          <a:prstGeom prst="rect">
            <a:avLst/>
          </a:prstGeom>
        </p:spPr>
      </p:pic>
      <p:pic>
        <p:nvPicPr>
          <p:cNvPr id="97" name="Imagen 55" descr="sectores-de-sustitución.png">
            <a:extLst/>
          </p:cNvPr>
          <p:cNvPicPr>
            <a:picLocks noChangeAspect="1"/>
          </p:cNvPicPr>
          <p:nvPr/>
        </p:nvPicPr>
        <p:blipFill rotWithShape="1">
          <a:blip r:embed="rId20" cstate="email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t="83686"/>
          <a:stretch/>
        </p:blipFill>
        <p:spPr bwMode="auto">
          <a:xfrm>
            <a:off x="2725607" y="5180573"/>
            <a:ext cx="633155" cy="365760"/>
          </a:xfrm>
          <a:prstGeom prst="rect">
            <a:avLst/>
          </a:prstGeom>
        </p:spPr>
      </p:pic>
      <p:pic>
        <p:nvPicPr>
          <p:cNvPr id="98" name="44 Imagen" descr="sectores-de-sustitución.png"/>
          <p:cNvPicPr>
            <a:picLocks noChangeAspect="1" noChangeArrowheads="1"/>
          </p:cNvPicPr>
          <p:nvPr/>
        </p:nvPicPr>
        <p:blipFill>
          <a:blip r:embed="rId21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19416" y="5658682"/>
            <a:ext cx="279827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41 Imagen" descr="sectores-de-sustitución.png"/>
          <p:cNvPicPr>
            <a:picLocks noChangeAspect="1" noChangeArrowheads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896" y="5570731"/>
            <a:ext cx="450246" cy="60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4" descr="http://www.imarvintpa.com/Mapping/Objects/Items/Lab/Tools/cyan_powder_sc.png"/>
          <p:cNvPicPr>
            <a:picLocks noChangeAspect="1" noChangeArrowheads="1"/>
          </p:cNvPicPr>
          <p:nvPr/>
        </p:nvPicPr>
        <p:blipFill>
          <a:blip r:embed="rId2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76866" y="6136795"/>
            <a:ext cx="422396" cy="32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ángulo redondeado 17"/>
          <p:cNvSpPr/>
          <p:nvPr/>
        </p:nvSpPr>
        <p:spPr>
          <a:xfrm>
            <a:off x="8049735" y="5291721"/>
            <a:ext cx="1441435" cy="32640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Industrias básicas</a:t>
            </a:r>
            <a:endParaRPr lang="es-EC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ángulo 110"/>
          <p:cNvSpPr/>
          <p:nvPr/>
        </p:nvSpPr>
        <p:spPr>
          <a:xfrm>
            <a:off x="5598955" y="4234599"/>
            <a:ext cx="6280529" cy="2435557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000"/>
          </a:p>
        </p:txBody>
      </p:sp>
      <p:sp>
        <p:nvSpPr>
          <p:cNvPr id="110" name="56 CuadroTexto">
            <a:extLst/>
          </p:cNvPr>
          <p:cNvSpPr txBox="1"/>
          <p:nvPr/>
        </p:nvSpPr>
        <p:spPr>
          <a:xfrm rot="5400000">
            <a:off x="10727729" y="3089847"/>
            <a:ext cx="338554" cy="1964946"/>
          </a:xfrm>
          <a:prstGeom prst="rect">
            <a:avLst/>
          </a:prstGeom>
          <a:solidFill>
            <a:srgbClr val="92D050"/>
          </a:solidFill>
          <a:ln w="19050">
            <a:solidFill>
              <a:srgbClr val="92D050"/>
            </a:solidFill>
          </a:ln>
        </p:spPr>
        <p:txBody>
          <a:bodyPr vert="vert270" wrap="square">
            <a:spAutoFit/>
          </a:bodyPr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US" sz="1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Industrias básicas</a:t>
            </a:r>
            <a:endParaRPr lang="es-EC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ctángulo redondeado 111"/>
          <p:cNvSpPr/>
          <p:nvPr/>
        </p:nvSpPr>
        <p:spPr>
          <a:xfrm>
            <a:off x="6009711" y="4804066"/>
            <a:ext cx="1616644" cy="2866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Celulosa </a:t>
            </a:r>
            <a:r>
              <a:rPr lang="es-US" sz="1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(pulpa de papel)</a:t>
            </a:r>
            <a:endParaRPr lang="es-EC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ectángulo redondeado 112"/>
          <p:cNvSpPr/>
          <p:nvPr/>
        </p:nvSpPr>
        <p:spPr>
          <a:xfrm>
            <a:off x="6009711" y="5311585"/>
            <a:ext cx="1616644" cy="2866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Acero plano</a:t>
            </a:r>
            <a:endParaRPr lang="es-EC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ángulo redondeado 113"/>
          <p:cNvSpPr/>
          <p:nvPr/>
        </p:nvSpPr>
        <p:spPr>
          <a:xfrm>
            <a:off x="6009711" y="5780163"/>
            <a:ext cx="1616644" cy="2866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Aluminio</a:t>
            </a:r>
            <a:endParaRPr lang="es-EC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ángulo redondeado 114"/>
          <p:cNvSpPr/>
          <p:nvPr/>
        </p:nvSpPr>
        <p:spPr>
          <a:xfrm>
            <a:off x="9914535" y="4742316"/>
            <a:ext cx="1616644" cy="3484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Petroquímica y refinación del petróleo </a:t>
            </a:r>
            <a:endParaRPr lang="es-EC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ángulo redondeado 115"/>
          <p:cNvSpPr/>
          <p:nvPr/>
        </p:nvSpPr>
        <p:spPr>
          <a:xfrm>
            <a:off x="9914535" y="5320563"/>
            <a:ext cx="1616644" cy="2866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Cobre</a:t>
            </a:r>
            <a:endParaRPr lang="es-EC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ectángulo redondeado 116"/>
          <p:cNvSpPr/>
          <p:nvPr/>
        </p:nvSpPr>
        <p:spPr>
          <a:xfrm>
            <a:off x="9914535" y="5780163"/>
            <a:ext cx="1616644" cy="2866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Astilleros</a:t>
            </a:r>
            <a:endParaRPr lang="es-EC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Conector recto de flecha 41"/>
          <p:cNvCxnSpPr>
            <a:stCxn id="18" idx="1"/>
            <a:endCxn id="112" idx="3"/>
          </p:cNvCxnSpPr>
          <p:nvPr/>
        </p:nvCxnSpPr>
        <p:spPr>
          <a:xfrm flipH="1" flipV="1">
            <a:off x="7626357" y="4947406"/>
            <a:ext cx="423378" cy="50751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>
            <a:stCxn id="18" idx="1"/>
            <a:endCxn id="113" idx="3"/>
          </p:cNvCxnSpPr>
          <p:nvPr/>
        </p:nvCxnSpPr>
        <p:spPr>
          <a:xfrm flipH="1">
            <a:off x="7626357" y="5454923"/>
            <a:ext cx="423378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/>
          <p:cNvCxnSpPr>
            <a:stCxn id="18" idx="1"/>
            <a:endCxn id="114" idx="3"/>
          </p:cNvCxnSpPr>
          <p:nvPr/>
        </p:nvCxnSpPr>
        <p:spPr>
          <a:xfrm flipH="1">
            <a:off x="7626357" y="5454923"/>
            <a:ext cx="423378" cy="4685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/>
          <p:cNvCxnSpPr>
            <a:stCxn id="18" idx="3"/>
            <a:endCxn id="115" idx="1"/>
          </p:cNvCxnSpPr>
          <p:nvPr/>
        </p:nvCxnSpPr>
        <p:spPr>
          <a:xfrm flipV="1">
            <a:off x="9491168" y="4916529"/>
            <a:ext cx="423367" cy="53839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de flecha 120"/>
          <p:cNvCxnSpPr>
            <a:stCxn id="18" idx="3"/>
            <a:endCxn id="116" idx="1"/>
          </p:cNvCxnSpPr>
          <p:nvPr/>
        </p:nvCxnSpPr>
        <p:spPr>
          <a:xfrm>
            <a:off x="9491168" y="5454923"/>
            <a:ext cx="423367" cy="8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de flecha 122"/>
          <p:cNvCxnSpPr>
            <a:stCxn id="18" idx="3"/>
            <a:endCxn id="117" idx="1"/>
          </p:cNvCxnSpPr>
          <p:nvPr/>
        </p:nvCxnSpPr>
        <p:spPr>
          <a:xfrm>
            <a:off x="9491168" y="5454923"/>
            <a:ext cx="423367" cy="4685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36 Rectángulo"/>
          <p:cNvSpPr>
            <a:spLocks noChangeArrowheads="1"/>
          </p:cNvSpPr>
          <p:nvPr/>
        </p:nvSpPr>
        <p:spPr bwMode="auto">
          <a:xfrm>
            <a:off x="9019864" y="2805094"/>
            <a:ext cx="29545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1000" dirty="0" smtClean="0">
                <a:latin typeface="Arial" panose="020B0604020202020204" pitchFamily="34" charset="0"/>
                <a:ea typeface="Microsoft JhengHei" pitchFamily="34" charset="-120"/>
                <a:cs typeface="Arial" panose="020B0604020202020204" pitchFamily="34" charset="0"/>
              </a:rPr>
              <a:t>Sustitución Importaciones y fomento exportaciones </a:t>
            </a:r>
            <a:endParaRPr lang="es-ES" sz="1000" dirty="0">
              <a:latin typeface="Arial" panose="020B0604020202020204" pitchFamily="34" charset="0"/>
              <a:ea typeface="Microsoft JhengHei" pitchFamily="34" charset="-12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89660" y="2801017"/>
            <a:ext cx="273600" cy="36576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5558" y="3244029"/>
            <a:ext cx="365760" cy="365760"/>
          </a:xfrm>
          <a:prstGeom prst="rect">
            <a:avLst/>
          </a:prstGeom>
        </p:spPr>
      </p:pic>
      <p:sp>
        <p:nvSpPr>
          <p:cNvPr id="76" name="TextBox 15"/>
          <p:cNvSpPr txBox="1">
            <a:spLocks noChangeArrowheads="1"/>
          </p:cNvSpPr>
          <p:nvPr/>
        </p:nvSpPr>
        <p:spPr bwMode="auto">
          <a:xfrm>
            <a:off x="3308776" y="3297394"/>
            <a:ext cx="2284182" cy="253916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s-EC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000" dirty="0" smtClean="0">
                <a:solidFill>
                  <a:schemeClr val="tx1"/>
                </a:solidFill>
              </a:rPr>
              <a:t>Exportación de servicios</a:t>
            </a:r>
            <a:endParaRPr lang="es-E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86357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2"/>
            <a:ext cx="12187238" cy="105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CuadroTexto 89"/>
          <p:cNvSpPr txBox="1"/>
          <p:nvPr/>
        </p:nvSpPr>
        <p:spPr>
          <a:xfrm>
            <a:off x="2237556" y="2"/>
            <a:ext cx="5186959" cy="808218"/>
          </a:xfrm>
          <a:prstGeom prst="rect">
            <a:avLst/>
          </a:prstGeom>
          <a:noFill/>
        </p:spPr>
        <p:txBody>
          <a:bodyPr wrap="square" lIns="68882" tIns="34441" rIns="68882" bIns="34441" rtlCol="0">
            <a:spAutoFit/>
          </a:bodyPr>
          <a:lstStyle/>
          <a:p>
            <a:r>
              <a:rPr lang="es-EC" sz="2800" b="1" dirty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 Interno Bruto</a:t>
            </a:r>
          </a:p>
          <a:p>
            <a:r>
              <a:rPr lang="es-EC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precios constantes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280822" y="6288697"/>
            <a:ext cx="5198544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/>
              <a:t>Fuente:</a:t>
            </a:r>
            <a:r>
              <a:rPr lang="es-EC" sz="1200" dirty="0"/>
              <a:t> Banco Central del Ecuador, FMI</a:t>
            </a:r>
          </a:p>
          <a:p>
            <a:r>
              <a:rPr lang="es-EC" sz="1200" b="1" dirty="0"/>
              <a:t>Elaboración: </a:t>
            </a:r>
            <a:r>
              <a:rPr lang="es-EC" sz="1200" dirty="0"/>
              <a:t>MIPRO</a:t>
            </a: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3 Flecha izquierda y derecha"/>
          <p:cNvSpPr/>
          <p:nvPr/>
        </p:nvSpPr>
        <p:spPr>
          <a:xfrm>
            <a:off x="1342678" y="824164"/>
            <a:ext cx="9552920" cy="1453501"/>
          </a:xfrm>
          <a:prstGeom prst="leftRightArrow">
            <a:avLst/>
          </a:prstGeom>
          <a:solidFill>
            <a:schemeClr val="accent1">
              <a:alpha val="47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C" sz="2400" b="1" dirty="0">
                <a:solidFill>
                  <a:schemeClr val="tx1"/>
                </a:solidFill>
              </a:rPr>
              <a:t>C</a:t>
            </a:r>
            <a:r>
              <a:rPr lang="es-EC" sz="2400" b="1" dirty="0" smtClean="0">
                <a:solidFill>
                  <a:schemeClr val="tx1"/>
                </a:solidFill>
              </a:rPr>
              <a:t>recimiento </a:t>
            </a:r>
            <a:r>
              <a:rPr lang="es-EC" sz="2400" b="1" dirty="0">
                <a:solidFill>
                  <a:schemeClr val="tx1"/>
                </a:solidFill>
              </a:rPr>
              <a:t>promedio </a:t>
            </a:r>
            <a:r>
              <a:rPr lang="es-EC" sz="2400" b="1" dirty="0" smtClean="0">
                <a:solidFill>
                  <a:schemeClr val="tx1"/>
                </a:solidFill>
              </a:rPr>
              <a:t>2007-2017</a:t>
            </a:r>
            <a:endParaRPr lang="es-EC" sz="2400" b="1" dirty="0">
              <a:solidFill>
                <a:schemeClr val="tx1"/>
              </a:solidFill>
            </a:endParaRPr>
          </a:p>
          <a:p>
            <a:pPr algn="ctr"/>
            <a:r>
              <a:rPr lang="es-EC" sz="2400" b="1" dirty="0">
                <a:solidFill>
                  <a:schemeClr val="tx1"/>
                </a:solidFill>
              </a:rPr>
              <a:t> Ecuador </a:t>
            </a:r>
            <a:r>
              <a:rPr lang="es-EC" sz="2400" b="1" dirty="0" smtClean="0">
                <a:solidFill>
                  <a:schemeClr val="tx1"/>
                </a:solidFill>
              </a:rPr>
              <a:t>3,3%;</a:t>
            </a:r>
            <a:r>
              <a:rPr lang="es-EC" sz="2400" b="1" baseline="0" dirty="0" smtClean="0">
                <a:solidFill>
                  <a:schemeClr val="tx1"/>
                </a:solidFill>
              </a:rPr>
              <a:t> América</a:t>
            </a:r>
            <a:r>
              <a:rPr lang="es-EC" sz="2400" b="1" dirty="0" smtClean="0">
                <a:solidFill>
                  <a:schemeClr val="tx1"/>
                </a:solidFill>
              </a:rPr>
              <a:t> Latina y el Caribe</a:t>
            </a:r>
            <a:r>
              <a:rPr lang="es-EC" sz="2400" b="1" baseline="0" dirty="0" smtClean="0">
                <a:solidFill>
                  <a:schemeClr val="tx1"/>
                </a:solidFill>
              </a:rPr>
              <a:t> 2,4%, </a:t>
            </a:r>
            <a:r>
              <a:rPr lang="es-EC" sz="2400" b="1" baseline="0" dirty="0">
                <a:solidFill>
                  <a:schemeClr val="tx1"/>
                </a:solidFill>
              </a:rPr>
              <a:t>Mundial: </a:t>
            </a:r>
            <a:r>
              <a:rPr lang="es-EC" sz="2400" b="1" baseline="0" dirty="0" smtClean="0">
                <a:solidFill>
                  <a:schemeClr val="tx1"/>
                </a:solidFill>
              </a:rPr>
              <a:t>3,6%</a:t>
            </a:r>
            <a:endParaRPr lang="es-EC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894205206"/>
              </p:ext>
            </p:extLst>
          </p:nvPr>
        </p:nvGraphicFramePr>
        <p:xfrm>
          <a:off x="280821" y="1845618"/>
          <a:ext cx="11503017" cy="4443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265671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12 CuadroTexto"/>
          <p:cNvSpPr txBox="1">
            <a:spLocks noChangeArrowheads="1"/>
          </p:cNvSpPr>
          <p:nvPr/>
        </p:nvSpPr>
        <p:spPr bwMode="auto">
          <a:xfrm>
            <a:off x="716138" y="7909669"/>
            <a:ext cx="7223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8" tIns="45690" rIns="91378" bIns="456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595959"/>
                </a:solidFill>
                <a:latin typeface="Times New Roman" pitchFamily="4" charset="0"/>
                <a:cs typeface="Times New Roman" pitchFamily="4" charset="0"/>
              </a:rPr>
              <a:t>Fuentes: COPCI / LORTI / </a:t>
            </a:r>
            <a:r>
              <a:rPr lang="es-ES" sz="1000">
                <a:solidFill>
                  <a:srgbClr val="595959"/>
                </a:solidFill>
                <a:latin typeface="Times New Roman" pitchFamily="4" charset="0"/>
                <a:cs typeface="Times New Roman" pitchFamily="4" charset="0"/>
              </a:rPr>
              <a:t>Ley Orgánica de Incentivos a la Producción y Prevención del Fraude Fiscal/*Ley de Fomento Productivo </a:t>
            </a:r>
            <a:endParaRPr lang="en-US" sz="1000">
              <a:solidFill>
                <a:srgbClr val="595959"/>
              </a:solidFill>
              <a:latin typeface="Times New Roman" pitchFamily="4" charset="0"/>
              <a:cs typeface="Times New Roman" pitchFamily="4" charset="0"/>
            </a:endParaRPr>
          </a:p>
        </p:txBody>
      </p:sp>
      <p:pic>
        <p:nvPicPr>
          <p:cNvPr id="11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1243"/>
            <a:ext cx="12187238" cy="105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47 CuadroTexto"/>
          <p:cNvSpPr txBox="1"/>
          <p:nvPr/>
        </p:nvSpPr>
        <p:spPr>
          <a:xfrm>
            <a:off x="2419558" y="111836"/>
            <a:ext cx="8345988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3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Arial Hebrew" charset="-79"/>
                <a:cs typeface="Arial" panose="020B0604020202020204" pitchFamily="34" charset="0"/>
              </a:rPr>
              <a:t>Incentivos a las Inversiones</a:t>
            </a:r>
            <a:endParaRPr lang="es-EC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Arial Hebrew" charset="-79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25330" y="965388"/>
            <a:ext cx="10502526" cy="1024246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pPr marL="1097280" lvl="3" indent="0">
              <a:buFont typeface="Arial" panose="020B0604020202020204" pitchFamily="34" charset="0"/>
              <a:buChar char="•"/>
            </a:pP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Exención 5 años </a:t>
            </a:r>
            <a:r>
              <a:rPr lang="es-EC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sectores </a:t>
            </a: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priorizados fuera </a:t>
            </a:r>
            <a:r>
              <a:rPr lang="es-EC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Quito y Guayaquil para empresas nuevas.</a:t>
            </a:r>
          </a:p>
          <a:p>
            <a:pPr marL="1097280" lvl="3" indent="0">
              <a:buFont typeface="Arial" panose="020B0604020202020204" pitchFamily="34" charset="0"/>
              <a:buChar char="•"/>
            </a:pP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Exención10 años para industrias básicas + 2 adicionales en zonas deprimidas.</a:t>
            </a:r>
          </a:p>
          <a:p>
            <a:pPr marL="1097280" lvl="3" indent="0">
              <a:buFont typeface="Arial" panose="020B0604020202020204" pitchFamily="34" charset="0"/>
              <a:buChar char="•"/>
            </a:pP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Exención 20 años  en inversiones realizadas por MIPYMES en turismo comunitario o </a:t>
            </a:r>
            <a:r>
              <a:rPr lang="es-EC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asociativo</a:t>
            </a:r>
          </a:p>
          <a:p>
            <a:pPr marL="1097280" lvl="3" indent="0">
              <a:buFont typeface="Arial" panose="020B0604020202020204" pitchFamily="34" charset="0"/>
              <a:buChar char="•"/>
            </a:pP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Doble deducción por 5 años por depreciación en activos fijos nuevos y productivos 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sectores priorizados.</a:t>
            </a:r>
          </a:p>
          <a:p>
            <a:pPr marL="1097280" lvl="3" indent="0"/>
            <a:r>
              <a:rPr lang="es-EC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C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1425329" y="2188026"/>
            <a:ext cx="10502526" cy="1384995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1097280" algn="just" eaLnBrk="1" hangingPunct="1">
              <a:buFont typeface="Arial" charset="0"/>
              <a:buChar char="•"/>
            </a:pP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Exención anticipo impuesto a la renta por 5 años.</a:t>
            </a:r>
          </a:p>
          <a:p>
            <a:pPr marL="1097280" algn="just" eaLnBrk="1" hangingPunct="1">
              <a:buFont typeface="Arial" charset="0"/>
              <a:buChar char="•"/>
            </a:pP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Doble deducción por depreciación y amortización de activos eco-eficientes.</a:t>
            </a:r>
          </a:p>
          <a:p>
            <a:pPr marL="1097280" algn="just" eaLnBrk="1" hangingPunct="1">
              <a:buFont typeface="Arial" charset="0"/>
              <a:buChar char="•"/>
            </a:pPr>
            <a:r>
              <a:rPr lang="es-EC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s-EC" sz="1400" dirty="0">
                <a:latin typeface="Arial" panose="020B0604020202020204" pitchFamily="34" charset="0"/>
                <a:cs typeface="Arial" panose="020B0604020202020204" pitchFamily="34" charset="0"/>
              </a:rPr>
              <a:t>% reducción adicional de IR sobre utilidades reinvertidas en activos fijos nuevos y </a:t>
            </a:r>
            <a:r>
              <a:rPr lang="es-EC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productivos, para exportadores habituales y manufactureras que tengan el 50 % o más de componente nacional y las de turismo receptivo </a:t>
            </a:r>
            <a:endParaRPr lang="es-EC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0" algn="just" eaLnBrk="1" hangingPunct="1">
              <a:buFont typeface="Arial" charset="0"/>
              <a:buChar char="•"/>
            </a:pPr>
            <a:r>
              <a: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Exclusión 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cálculo del anticipo del IR los incrementos por nuevas inversiones que generen nuevo empleo, mejoren salarios, adquieran activos, mejoren productividad o innoven.</a:t>
            </a:r>
          </a:p>
        </p:txBody>
      </p:sp>
      <p:sp>
        <p:nvSpPr>
          <p:cNvPr id="13" name="56 CuadroTexto">
            <a:extLst/>
          </p:cNvPr>
          <p:cNvSpPr txBox="1"/>
          <p:nvPr/>
        </p:nvSpPr>
        <p:spPr>
          <a:xfrm rot="5400000">
            <a:off x="1096111" y="462883"/>
            <a:ext cx="669069" cy="2036419"/>
          </a:xfrm>
          <a:prstGeom prst="rect">
            <a:avLst/>
          </a:prstGeom>
          <a:solidFill>
            <a:srgbClr val="F9CF0E"/>
          </a:solidFill>
          <a:ln w="19050">
            <a:noFill/>
          </a:ln>
        </p:spPr>
        <p:txBody>
          <a:bodyPr vert="vert270" wrap="square" anchor="ctr" anchorCtr="0">
            <a:noAutofit/>
          </a:bodyPr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Incentivos Sectores</a:t>
            </a:r>
          </a:p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Priorizados</a:t>
            </a:r>
            <a:endParaRPr lang="es-EC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C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PERMANENTES</a:t>
            </a:r>
            <a:endParaRPr lang="es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56 CuadroTexto">
            <a:extLst/>
          </p:cNvPr>
          <p:cNvSpPr txBox="1"/>
          <p:nvPr/>
        </p:nvSpPr>
        <p:spPr>
          <a:xfrm rot="5400000">
            <a:off x="1080300" y="1834724"/>
            <a:ext cx="690052" cy="2025779"/>
          </a:xfrm>
          <a:prstGeom prst="rect">
            <a:avLst/>
          </a:prstGeom>
          <a:solidFill>
            <a:srgbClr val="F9CF0E"/>
          </a:solidFill>
          <a:ln w="19050">
            <a:noFill/>
          </a:ln>
        </p:spPr>
        <p:txBody>
          <a:bodyPr vert="vert270" wrap="square" anchor="ctr" anchorCtr="0">
            <a:noAutofit/>
          </a:bodyPr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Incentivos Generales</a:t>
            </a:r>
          </a:p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PERMANENTES</a:t>
            </a:r>
            <a:endParaRPr lang="es-EC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56 CuadroTexto">
            <a:extLst/>
          </p:cNvPr>
          <p:cNvSpPr txBox="1"/>
          <p:nvPr/>
        </p:nvSpPr>
        <p:spPr>
          <a:xfrm>
            <a:off x="404027" y="3909319"/>
            <a:ext cx="400110" cy="2515680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txBody>
          <a:bodyPr vert="vert270" wrap="square">
            <a:spAutoFit/>
          </a:bodyPr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Incentivos </a:t>
            </a:r>
            <a:r>
              <a:rPr lang="es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TEMPORALES</a:t>
            </a:r>
            <a:endParaRPr lang="es-EC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4458646" y="3918078"/>
            <a:ext cx="7469209" cy="113506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pPr algn="just">
              <a:buFont typeface="Arial" charset="0"/>
              <a:buChar char="•"/>
            </a:pP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años para inversiones en sectores priorizados en Quito y Guayaquil.</a:t>
            </a:r>
          </a:p>
          <a:p>
            <a:pPr algn="just">
              <a:buFont typeface="Arial" charset="0"/>
              <a:buChar char="•"/>
            </a:pPr>
            <a:r>
              <a:rPr lang="es-EC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 para inversiones industriales, agroindustriales y </a:t>
            </a:r>
            <a:r>
              <a:rPr lang="es-EC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agro asociativas </a:t>
            </a: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+ 5 años cantones fronterizos.</a:t>
            </a:r>
          </a:p>
          <a:p>
            <a:pPr algn="just" eaLnBrk="1" hangingPunct="1">
              <a:buFont typeface="Arial" charset="0"/>
              <a:buChar char="•"/>
            </a:pPr>
            <a:r>
              <a:rPr lang="es-EC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 para inversiones en sectores priorizados fuera de Quito y Guayaquil. </a:t>
            </a:r>
          </a:p>
          <a:p>
            <a:pPr eaLnBrk="1" hangingPunct="1">
              <a:buFont typeface="Arial" charset="0"/>
              <a:buChar char="•"/>
            </a:pPr>
            <a:r>
              <a:rPr lang="es-EC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 para industrias básicas + 5 años en cantones fronterizos.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2854846" y="3916157"/>
            <a:ext cx="1548388" cy="1158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 eaLnBrk="1" hangingPunct="1"/>
            <a:r>
              <a:rPr lang="es-EC" sz="1300" dirty="0">
                <a:latin typeface="Arial" panose="020B0604020202020204" pitchFamily="34" charset="0"/>
                <a:cs typeface="Arial" panose="020B0604020202020204" pitchFamily="34" charset="0"/>
              </a:rPr>
              <a:t>Exención </a:t>
            </a:r>
            <a:r>
              <a:rPr lang="es-EC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Impuesto </a:t>
            </a:r>
            <a:r>
              <a:rPr lang="es-EC" sz="1300" dirty="0">
                <a:latin typeface="Arial" panose="020B0604020202020204" pitchFamily="34" charset="0"/>
                <a:cs typeface="Arial" panose="020B0604020202020204" pitchFamily="34" charset="0"/>
              </a:rPr>
              <a:t>a la Renta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4458647" y="5152956"/>
            <a:ext cx="7469209" cy="6284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just">
              <a:buFont typeface="Arial" charset="0"/>
              <a:buChar char="•"/>
            </a:pP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Importación bienes de capital y materias primas y de dividendos, </a:t>
            </a:r>
            <a:r>
              <a:rPr lang="es-EC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contrato de inversión. </a:t>
            </a:r>
          </a:p>
          <a:p>
            <a:pPr algn="just">
              <a:buFont typeface="Arial" charset="0"/>
              <a:buChar char="•"/>
            </a:pP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reinviertan 50% de utilidades en nuevos activos productivos.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2868567" y="5153949"/>
            <a:ext cx="1555515" cy="6088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s-EC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Exención Impuesto </a:t>
            </a:r>
            <a:r>
              <a:rPr lang="es-EC" sz="1300" dirty="0">
                <a:latin typeface="Arial" panose="020B0604020202020204" pitchFamily="34" charset="0"/>
                <a:cs typeface="Arial" panose="020B0604020202020204" pitchFamily="34" charset="0"/>
              </a:rPr>
              <a:t>Salida de Divisas</a:t>
            </a:r>
          </a:p>
        </p:txBody>
      </p:sp>
      <p:sp>
        <p:nvSpPr>
          <p:cNvPr id="29" name="Rectángulo 28"/>
          <p:cNvSpPr/>
          <p:nvPr/>
        </p:nvSpPr>
        <p:spPr>
          <a:xfrm>
            <a:off x="848835" y="3920637"/>
            <a:ext cx="2006011" cy="1813415"/>
          </a:xfrm>
          <a:prstGeom prst="rect">
            <a:avLst/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s-EC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s-EC" sz="13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nversiones que se </a:t>
            </a:r>
            <a:r>
              <a:rPr lang="es-EC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s-EC" sz="13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ealicen en próximos </a:t>
            </a:r>
          </a:p>
          <a:p>
            <a:pPr algn="ctr"/>
            <a:r>
              <a:rPr lang="es-EC" sz="13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C" sz="13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años</a:t>
            </a:r>
            <a:r>
              <a:rPr lang="es-EC" sz="13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s-EC" sz="13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</a:t>
            </a:r>
            <a:r>
              <a:rPr lang="es-EC" sz="13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nuevas/existentes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848835" y="5813386"/>
            <a:ext cx="2006011" cy="611615"/>
          </a:xfrm>
          <a:prstGeom prst="rect">
            <a:avLst/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s-EC" sz="13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inversiones que se realicen en próximos</a:t>
            </a:r>
          </a:p>
          <a:p>
            <a:pPr algn="ctr"/>
            <a:r>
              <a:rPr lang="es-EC" sz="13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C" sz="13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s-EC" sz="13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años:</a:t>
            </a:r>
            <a:r>
              <a:rPr lang="es-EC" sz="13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Rectángulo 30"/>
          <p:cNvSpPr/>
          <p:nvPr/>
        </p:nvSpPr>
        <p:spPr>
          <a:xfrm>
            <a:off x="4458647" y="5839013"/>
            <a:ext cx="7469209" cy="5859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pPr algn="just">
              <a:buFont typeface="Arial" charset="0"/>
              <a:buChar char="•"/>
            </a:pPr>
            <a:r>
              <a:rPr lang="es-EC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</a:t>
            </a: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 para inversiones en Manabí y Esmeraldas </a:t>
            </a:r>
          </a:p>
          <a:p>
            <a:pPr algn="just">
              <a:buFont typeface="Arial" charset="0"/>
              <a:buChar char="•"/>
            </a:pPr>
            <a:r>
              <a:rPr lang="es-EC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años en caso del sector </a:t>
            </a:r>
            <a:r>
              <a:rPr lang="es-EC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turístico en Manabí y Esmeraldas</a:t>
            </a:r>
            <a:endParaRPr lang="es-EC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2889413" y="5813386"/>
            <a:ext cx="1534669" cy="6213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s-EC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Exención Impuesto a la Renta</a:t>
            </a:r>
            <a:endParaRPr lang="es-EC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/>
          <p:cNvSpPr/>
          <p:nvPr/>
        </p:nvSpPr>
        <p:spPr>
          <a:xfrm>
            <a:off x="370905" y="1661777"/>
            <a:ext cx="1691855" cy="1637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1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MIPYMES</a:t>
            </a:r>
          </a:p>
        </p:txBody>
      </p:sp>
      <p:sp>
        <p:nvSpPr>
          <p:cNvPr id="31748" name="12 CuadroTexto"/>
          <p:cNvSpPr txBox="1">
            <a:spLocks noChangeArrowheads="1"/>
          </p:cNvSpPr>
          <p:nvPr/>
        </p:nvSpPr>
        <p:spPr bwMode="auto">
          <a:xfrm>
            <a:off x="716138" y="7909669"/>
            <a:ext cx="7223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8" tIns="45690" rIns="91378" bIns="4569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595959"/>
                </a:solidFill>
                <a:latin typeface="Times New Roman" pitchFamily="4" charset="0"/>
                <a:cs typeface="Times New Roman" pitchFamily="4" charset="0"/>
              </a:rPr>
              <a:t>Fuentes: COPCI / LORTI / </a:t>
            </a:r>
            <a:r>
              <a:rPr lang="es-ES" sz="1000">
                <a:solidFill>
                  <a:srgbClr val="595959"/>
                </a:solidFill>
                <a:latin typeface="Times New Roman" pitchFamily="4" charset="0"/>
                <a:cs typeface="Times New Roman" pitchFamily="4" charset="0"/>
              </a:rPr>
              <a:t>Ley Orgánica de Incentivos a la Producción y Prevención del Fraude Fiscal/*Ley de Fomento Productivo </a:t>
            </a:r>
            <a:endParaRPr lang="en-US" sz="1000">
              <a:solidFill>
                <a:srgbClr val="595959"/>
              </a:solidFill>
              <a:latin typeface="Times New Roman" pitchFamily="4" charset="0"/>
              <a:cs typeface="Times New Roman" pitchFamily="4" charset="0"/>
            </a:endParaRPr>
          </a:p>
        </p:txBody>
      </p:sp>
      <p:pic>
        <p:nvPicPr>
          <p:cNvPr id="11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1243"/>
            <a:ext cx="12187238" cy="105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47 CuadroTexto"/>
          <p:cNvSpPr txBox="1"/>
          <p:nvPr/>
        </p:nvSpPr>
        <p:spPr>
          <a:xfrm>
            <a:off x="2350790" y="97540"/>
            <a:ext cx="8345988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3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Arial Hebrew" charset="-79"/>
                <a:cs typeface="Arial" panose="020B0604020202020204" pitchFamily="34" charset="0"/>
              </a:rPr>
              <a:t>Otros Incentivos</a:t>
            </a:r>
            <a:endParaRPr lang="es-EC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Arial Hebrew" charset="-79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206776" y="901316"/>
            <a:ext cx="9689047" cy="646331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s-EC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Facilidades </a:t>
            </a: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 pago de tributos al comercio exterior de  hasta 24 meses únicamente para importaciones de bienes de capital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Devolución ISD en 90 días para exportadores habituales o de servicios. (1400 sub partidas arancelarias: materias primas y  BK)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Reducción de 3 puntos de la tarifa de IR para exportadores habituales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70904" y="909515"/>
            <a:ext cx="1691855" cy="653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14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Comercio Exterior y Exportadores</a:t>
            </a:r>
            <a:endParaRPr lang="es-EC" sz="1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70904" y="3356672"/>
            <a:ext cx="1702533" cy="13562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1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Financiamiento Externo</a:t>
            </a:r>
            <a:endParaRPr lang="es-EC" sz="1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199924" y="3326336"/>
            <a:ext cx="9635071" cy="290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operaciones de financiamiento externo por plazo mayor a 1 año: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206776" y="3534233"/>
            <a:ext cx="9689047" cy="461665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C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s-EC" sz="1200" dirty="0">
                <a:latin typeface="Arial" panose="020B0604020202020204" pitchFamily="34" charset="0"/>
                <a:cs typeface="Arial" panose="020B0604020202020204" pitchFamily="34" charset="0"/>
              </a:rPr>
              <a:t>retención IR (intereses),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C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s-EC" sz="1200" dirty="0">
                <a:latin typeface="Arial" panose="020B0604020202020204" pitchFamily="34" charset="0"/>
                <a:cs typeface="Arial" panose="020B0604020202020204" pitchFamily="34" charset="0"/>
              </a:rPr>
              <a:t>pago Impuesto a la Salida de Divisas </a:t>
            </a:r>
            <a:r>
              <a:rPr lang="es-EC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EC" sz="1200" dirty="0">
                <a:latin typeface="Arial" panose="020B0604020202020204" pitchFamily="34" charset="0"/>
                <a:cs typeface="Arial" panose="020B0604020202020204" pitchFamily="34" charset="0"/>
              </a:rPr>
              <a:t>servicio crédito</a:t>
            </a:r>
            <a:r>
              <a:rPr lang="es-EC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   (No limitado a instituciones financieras)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2206774" y="3982673"/>
            <a:ext cx="9689048" cy="2865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inversiones en depósitos a plazo fijo e instrumentos de renta fija, por plazo mayor a 1 año: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2206774" y="4264800"/>
            <a:ext cx="9689048" cy="466111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C" sz="1200" dirty="0">
                <a:latin typeface="Arial" panose="020B0604020202020204" pitchFamily="34" charset="0"/>
                <a:cs typeface="Arial" panose="020B0604020202020204" pitchFamily="34" charset="0"/>
              </a:rPr>
              <a:t>No pago de IR sobre ganancias; No pago de ISD (5%) en transferencias al exterior.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C" sz="1200" dirty="0">
                <a:latin typeface="Arial" panose="020B0604020202020204" pitchFamily="34" charset="0"/>
                <a:cs typeface="Arial" panose="020B0604020202020204" pitchFamily="34" charset="0"/>
              </a:rPr>
              <a:t>Incluye capital como rendimientos financieros</a:t>
            </a:r>
            <a:r>
              <a:rPr lang="es-EC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2206776" y="1956955"/>
            <a:ext cx="9498407" cy="305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 de 5 años para deducción del 100% adicional de los gastos incurridos en los siguientes rubros:</a:t>
            </a:r>
          </a:p>
        </p:txBody>
      </p:sp>
      <p:sp>
        <p:nvSpPr>
          <p:cNvPr id="37" name="Rectángulo 36"/>
          <p:cNvSpPr/>
          <p:nvPr/>
        </p:nvSpPr>
        <p:spPr>
          <a:xfrm>
            <a:off x="2179785" y="2227934"/>
            <a:ext cx="9689047" cy="10156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Capacitación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técnica en I+D+i: hasta por el 5% nómina </a:t>
            </a: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(1% antes)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Gastos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para mejor productividad: hasta 5% </a:t>
            </a: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ventas (1% antes)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Gastos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viaje-estadía y promoción comercial para acceso a mercados internacionales: hasta 50% gasto promoción y publicidad, y para exportadores habituales y turismo receptivo, hasta el 100</a:t>
            </a: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Reducción de 3 puntos de la tarifa del IR para micro y pequeñas empresas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17 CuadroTexto"/>
          <p:cNvSpPr txBox="1">
            <a:spLocks noChangeArrowheads="1"/>
          </p:cNvSpPr>
          <p:nvPr/>
        </p:nvSpPr>
        <p:spPr bwMode="auto">
          <a:xfrm>
            <a:off x="2206774" y="4856546"/>
            <a:ext cx="9689048" cy="186788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  <a:extLst/>
        </p:spPr>
        <p:txBody>
          <a:bodyPr wrap="square" anchor="ctr" anchorCtr="0">
            <a:noAutofit/>
          </a:bodyPr>
          <a:lstStyle>
            <a:defPPr>
              <a:defRPr lang="es-EC"/>
            </a:defPPr>
            <a:lvl1pPr algn="just" eaLnBrk="1" hangingPunct="1">
              <a:buFont typeface="Arial" panose="020B0604020202020204" pitchFamily="34" charset="0"/>
              <a:buChar char="•"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C" dirty="0" smtClean="0"/>
              <a:t> </a:t>
            </a:r>
            <a:r>
              <a:rPr lang="es-EC" dirty="0"/>
              <a:t>Insumos del sector agropecuario, acuícola y pesca.</a:t>
            </a:r>
          </a:p>
          <a:p>
            <a:r>
              <a:rPr lang="es-EC" dirty="0"/>
              <a:t> Maquinaria de uso agropecuario y pesca artesanal.</a:t>
            </a:r>
          </a:p>
          <a:p>
            <a:r>
              <a:rPr lang="es-EC" dirty="0"/>
              <a:t> Partes y repuestos de tractores con llantas de hasta 200hp.</a:t>
            </a:r>
          </a:p>
          <a:p>
            <a:r>
              <a:rPr lang="es-EC" dirty="0" smtClean="0"/>
              <a:t> Vehículos </a:t>
            </a:r>
            <a:r>
              <a:rPr lang="es-EC" dirty="0"/>
              <a:t>eléctricos de uso particular, transporte público y carga</a:t>
            </a:r>
          </a:p>
          <a:p>
            <a:r>
              <a:rPr lang="es-EC" dirty="0" smtClean="0"/>
              <a:t> Baterías</a:t>
            </a:r>
            <a:r>
              <a:rPr lang="es-EC" dirty="0"/>
              <a:t>, cargadores y electrolineras </a:t>
            </a:r>
          </a:p>
          <a:p>
            <a:r>
              <a:rPr lang="es-EC" dirty="0" smtClean="0"/>
              <a:t> Paneles </a:t>
            </a:r>
            <a:r>
              <a:rPr lang="es-EC" dirty="0"/>
              <a:t>solares y plantas tratamiento de aguas residuales</a:t>
            </a:r>
          </a:p>
          <a:p>
            <a:r>
              <a:rPr lang="es-EC" dirty="0"/>
              <a:t> Barcos pesqueros de construcción nueva de astillero.</a:t>
            </a:r>
          </a:p>
          <a:p>
            <a:r>
              <a:rPr lang="es-EC" dirty="0"/>
              <a:t> Seguros agropecuarios. </a:t>
            </a:r>
          </a:p>
          <a:p>
            <a:r>
              <a:rPr lang="es-EC" dirty="0"/>
              <a:t> Arrendamiento de tierras destinadas al uso agrícola</a:t>
            </a:r>
            <a:r>
              <a:rPr lang="es-EC" dirty="0" smtClean="0"/>
              <a:t>.</a:t>
            </a:r>
            <a:endParaRPr lang="es-EC" dirty="0"/>
          </a:p>
        </p:txBody>
      </p:sp>
      <p:sp>
        <p:nvSpPr>
          <p:cNvPr id="9" name="Rectángulo 8"/>
          <p:cNvSpPr/>
          <p:nvPr/>
        </p:nvSpPr>
        <p:spPr>
          <a:xfrm>
            <a:off x="360228" y="4856546"/>
            <a:ext cx="1702531" cy="1867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C" sz="1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Tarifa 0% en Impuesto al Valor Agregado IVA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2199922" y="1661778"/>
            <a:ext cx="9689047" cy="27699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Exención IR por 3 años para nuevas microempresas que inicien a partir del 1o  enero 2018</a:t>
            </a:r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339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1"/>
          <p:cNvSpPr>
            <a:spLocks noChangeArrowheads="1"/>
          </p:cNvSpPr>
          <p:nvPr/>
        </p:nvSpPr>
        <p:spPr bwMode="auto">
          <a:xfrm>
            <a:off x="3294341" y="1904017"/>
            <a:ext cx="2664296" cy="11658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just">
              <a:buFont typeface="Arial" charset="0"/>
              <a:buChar char="•"/>
            </a:pPr>
            <a:r>
              <a:rPr lang="es-EC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C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Hasta 15 </a:t>
            </a:r>
            <a:r>
              <a:rPr lang="es-EC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 sobre incentivos tributarios y </a:t>
            </a:r>
            <a:r>
              <a:rPr lang="es-EC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arancelarios</a:t>
            </a:r>
          </a:p>
          <a:p>
            <a:pPr algn="just">
              <a:buFont typeface="Arial" charset="0"/>
              <a:buChar char="•"/>
            </a:pPr>
            <a:endParaRPr lang="es-EC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charset="0"/>
              <a:buChar char="•"/>
            </a:pPr>
            <a:r>
              <a:rPr lang="es-EC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Renovable una </a:t>
            </a:r>
            <a:r>
              <a:rPr lang="es-EC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 </a:t>
            </a:r>
            <a:r>
              <a:rPr lang="es-EC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C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"/>
          <p:cNvSpPr/>
          <p:nvPr/>
        </p:nvSpPr>
        <p:spPr>
          <a:xfrm>
            <a:off x="3294341" y="1451943"/>
            <a:ext cx="2664296" cy="339543"/>
          </a:xfrm>
          <a:prstGeom prst="rect">
            <a:avLst/>
          </a:prstGeom>
          <a:solidFill>
            <a:srgbClr val="1B5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Estabilidad</a:t>
            </a:r>
            <a:endParaRPr lang="es-E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4" name="CuadroTexto 2"/>
          <p:cNvSpPr txBox="1">
            <a:spLocks noChangeArrowheads="1"/>
          </p:cNvSpPr>
          <p:nvPr/>
        </p:nvSpPr>
        <p:spPr bwMode="auto">
          <a:xfrm>
            <a:off x="406574" y="966555"/>
            <a:ext cx="11292094" cy="33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4" tIns="45682" rIns="91364" bIns="45682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4" charset="0"/>
                <a:cs typeface="Arial" charset="0"/>
              </a:defRPr>
            </a:lvl9pPr>
          </a:lstStyle>
          <a:p>
            <a:pPr eaLnBrk="1" hangingPunct="1"/>
            <a:r>
              <a:rPr lang="es-EC" sz="1600" b="1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INCENTIVOS: </a:t>
            </a:r>
            <a:r>
              <a:rPr lang="es-EC" sz="16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inversiones </a:t>
            </a:r>
            <a:r>
              <a:rPr lang="es-EC" sz="1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nuevas y productivas mayores a </a:t>
            </a:r>
            <a:r>
              <a:rPr lang="es-EC" sz="1600" b="1" dirty="0">
                <a:solidFill>
                  <a:srgbClr val="23A9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 1 </a:t>
            </a:r>
            <a:r>
              <a:rPr lang="es-EC" sz="1600" b="1" dirty="0" smtClean="0">
                <a:solidFill>
                  <a:srgbClr val="23A9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millón</a:t>
            </a:r>
            <a:r>
              <a:rPr lang="es-EC" sz="12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C" sz="12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ángulo 12"/>
          <p:cNvSpPr/>
          <p:nvPr/>
        </p:nvSpPr>
        <p:spPr>
          <a:xfrm>
            <a:off x="9046503" y="1451943"/>
            <a:ext cx="2664000" cy="339543"/>
          </a:xfrm>
          <a:prstGeom prst="rect">
            <a:avLst/>
          </a:prstGeom>
          <a:solidFill>
            <a:srgbClr val="1B5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Reducción de aranceles</a:t>
            </a:r>
            <a:endParaRPr lang="es-E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ángulo 13"/>
          <p:cNvSpPr>
            <a:spLocks noChangeArrowheads="1"/>
          </p:cNvSpPr>
          <p:nvPr/>
        </p:nvSpPr>
        <p:spPr bwMode="auto">
          <a:xfrm>
            <a:off x="9046501" y="1904017"/>
            <a:ext cx="2663999" cy="11658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just">
              <a:buFont typeface="Arial" charset="0"/>
              <a:buChar char="•"/>
            </a:pPr>
            <a:r>
              <a:rPr lang="es-EC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Permite </a:t>
            </a:r>
            <a:r>
              <a:rPr lang="es-EC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solicitar reducción de aranceles para bienes de capital importados.</a:t>
            </a:r>
          </a:p>
          <a:p>
            <a:pPr algn="just">
              <a:buFont typeface="Arial" charset="0"/>
              <a:buChar char="•"/>
            </a:pPr>
            <a:endParaRPr lang="es-EC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charset="0"/>
              <a:buChar char="•"/>
            </a:pPr>
            <a:r>
              <a:rPr lang="es-EC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C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s-EC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educción </a:t>
            </a:r>
            <a:r>
              <a:rPr lang="es-EC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aranceles puede ser total o parcial.</a:t>
            </a:r>
          </a:p>
        </p:txBody>
      </p:sp>
      <p:sp>
        <p:nvSpPr>
          <p:cNvPr id="30" name="Rectángulo 14"/>
          <p:cNvSpPr>
            <a:spLocks noChangeArrowheads="1"/>
          </p:cNvSpPr>
          <p:nvPr/>
        </p:nvSpPr>
        <p:spPr bwMode="auto">
          <a:xfrm>
            <a:off x="6170568" y="1903873"/>
            <a:ext cx="2664000" cy="1165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just">
              <a:buFont typeface="Arial" charset="0"/>
              <a:buChar char="•"/>
            </a:pPr>
            <a:r>
              <a:rPr lang="es-EC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C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Establece </a:t>
            </a:r>
            <a:r>
              <a:rPr lang="es-EC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mecanismos de solución de controversias.</a:t>
            </a:r>
          </a:p>
          <a:p>
            <a:pPr algn="just">
              <a:buFont typeface="Arial" charset="0"/>
              <a:buChar char="•"/>
            </a:pPr>
            <a:endParaRPr lang="es-EC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charset="0"/>
              <a:buChar char="•"/>
            </a:pPr>
            <a:r>
              <a:rPr lang="es-EC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s-EC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arbitraje puede ser local e internacional.</a:t>
            </a:r>
          </a:p>
        </p:txBody>
      </p:sp>
      <p:sp>
        <p:nvSpPr>
          <p:cNvPr id="31" name="Rectángulo 15"/>
          <p:cNvSpPr/>
          <p:nvPr/>
        </p:nvSpPr>
        <p:spPr>
          <a:xfrm>
            <a:off x="6170568" y="1451943"/>
            <a:ext cx="2664000" cy="339399"/>
          </a:xfrm>
          <a:prstGeom prst="rect">
            <a:avLst/>
          </a:prstGeom>
          <a:solidFill>
            <a:srgbClr val="1B5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endParaRPr lang="es-E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>
            <a:spLocks noChangeArrowheads="1"/>
          </p:cNvSpPr>
          <p:nvPr/>
        </p:nvSpPr>
        <p:spPr bwMode="auto">
          <a:xfrm>
            <a:off x="418406" y="1895696"/>
            <a:ext cx="2664000" cy="11741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just">
              <a:buFont typeface="Arial" charset="0"/>
              <a:buChar char="•"/>
            </a:pPr>
            <a:r>
              <a:rPr lang="es-EC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Exoneración </a:t>
            </a:r>
            <a:r>
              <a:rPr lang="es-EC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ISD  para bienes de capital e insumos importados</a:t>
            </a:r>
          </a:p>
          <a:p>
            <a:pPr algn="just">
              <a:buFont typeface="Arial" charset="0"/>
              <a:buChar char="•"/>
            </a:pPr>
            <a:r>
              <a:rPr lang="es-EC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Dividendos</a:t>
            </a:r>
            <a:endParaRPr lang="es-EC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2"/>
          <p:cNvSpPr/>
          <p:nvPr/>
        </p:nvSpPr>
        <p:spPr>
          <a:xfrm>
            <a:off x="418406" y="1443622"/>
            <a:ext cx="2664000" cy="339543"/>
          </a:xfrm>
          <a:prstGeom prst="rect">
            <a:avLst/>
          </a:prstGeom>
          <a:solidFill>
            <a:srgbClr val="22A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Eliminación ISD*</a:t>
            </a:r>
            <a:endParaRPr lang="es-E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1243"/>
            <a:ext cx="12187238" cy="105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47 CuadroTexto"/>
          <p:cNvSpPr txBox="1"/>
          <p:nvPr/>
        </p:nvSpPr>
        <p:spPr>
          <a:xfrm>
            <a:off x="2332334" y="85874"/>
            <a:ext cx="8345988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3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Arial Hebrew" charset="-79"/>
                <a:cs typeface="Arial" panose="020B0604020202020204" pitchFamily="34" charset="0"/>
              </a:rPr>
              <a:t>Contratos de Inversión</a:t>
            </a:r>
            <a:endParaRPr lang="es-EC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Arial Hebrew" charset="-79"/>
              <a:cs typeface="Arial" panose="020B060402020202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406574" y="3364862"/>
            <a:ext cx="11303926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noFill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s-EC" altLang="ko-KR" sz="2000" b="1" dirty="0">
                <a:ea typeface="ＭＳ Ｐゴシック" pitchFamily="4" charset="-128"/>
              </a:rPr>
              <a:t>106 CONTRATOS DE INVERSIÓN POR USD 5.507 MM PARA GENERACIÓN 10.408 EMPLEOS 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173" t="21071" r="68376" b="70348"/>
          <a:stretch>
            <a:fillRect/>
          </a:stretch>
        </p:blipFill>
        <p:spPr bwMode="auto">
          <a:xfrm>
            <a:off x="9636832" y="6136301"/>
            <a:ext cx="1895098" cy="53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949" t="26773" r="68190" b="63666"/>
          <a:stretch>
            <a:fillRect/>
          </a:stretch>
        </p:blipFill>
        <p:spPr bwMode="auto">
          <a:xfrm>
            <a:off x="324970" y="4888787"/>
            <a:ext cx="2224839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7" descr="http://images01.olx.com.ec/ui/12/67/65/1343320641_419676265_1-TEMPLAVID-SA-VIDRIO-TEMPLADO-PARQUE-INDUSTRIA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91088" y="5527651"/>
            <a:ext cx="2114662" cy="49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 descr="http://www.redceres.org/wp-content/uploads/2013/03/Holcim-logo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49807" y="3984740"/>
            <a:ext cx="160650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17 Imagen" descr="cid:image001.jpg@01CE1EFA.08DD6F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76773" y="5920700"/>
            <a:ext cx="1413730" cy="53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14 Imagen" descr="Linde.g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43788" y="4088150"/>
            <a:ext cx="1493340" cy="34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7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427" b="24799"/>
          <a:stretch/>
        </p:blipFill>
        <p:spPr bwMode="auto">
          <a:xfrm>
            <a:off x="7383002" y="5837776"/>
            <a:ext cx="1107456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2" descr="http://www.efficacitas.com/efficacitas_old/fotos/novedades/adelca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590" y="4044241"/>
            <a:ext cx="1790795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" descr="http://www.espanol.rfi.fr/sites/espanol.filesrfi/imagecache/rfi_43_large/sites/images.rfi.fr/files/aef_image/Logo_Acco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346" b="29961"/>
          <a:stretch>
            <a:fillRect/>
          </a:stretch>
        </p:blipFill>
        <p:spPr bwMode="auto">
          <a:xfrm>
            <a:off x="2782838" y="4806673"/>
            <a:ext cx="2113004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20 Imagen" descr="IBIS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49892" y="4836069"/>
            <a:ext cx="179705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 descr="C:\Users\glopez\Desktop\schlumberger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05005" y="4891290"/>
            <a:ext cx="2125663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 descr="C:\Users\glopez\Desktop\euro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64737" y="4044239"/>
            <a:ext cx="3170631" cy="52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8" descr="C:\Users\glopez\Desktop\conti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6574" y="5623442"/>
            <a:ext cx="1859352" cy="9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" descr="C:\Users\glopez\Desktop\fv.jp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910" r="18310"/>
          <a:stretch/>
        </p:blipFill>
        <p:spPr bwMode="auto">
          <a:xfrm>
            <a:off x="2635399" y="5612925"/>
            <a:ext cx="994066" cy="972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0" descr="C:\Users\glopez\Desktop\hi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49892" y="4044239"/>
            <a:ext cx="179705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" descr="Resultado de imagen para nestle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1937" y="5580945"/>
            <a:ext cx="1008112" cy="103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" descr="Resultado de imagen para unilever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7739" y="4689784"/>
            <a:ext cx="705373" cy="78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664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5" name="Imagen 16" descr="Imagen que contiene texto, mapa&#10;&#10;Descripción generada con confianza muy alt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544" y="969959"/>
            <a:ext cx="7086821" cy="409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1" name="15 CuadroTexto"/>
          <p:cNvSpPr txBox="1">
            <a:spLocks noChangeArrowheads="1"/>
          </p:cNvSpPr>
          <p:nvPr/>
        </p:nvSpPr>
        <p:spPr bwMode="auto">
          <a:xfrm>
            <a:off x="478582" y="6486265"/>
            <a:ext cx="7224712" cy="21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8" tIns="45690" rIns="91378" bIns="45690">
            <a:spAutoFit/>
          </a:bodyPr>
          <a:lstStyle>
            <a:defPPr>
              <a:defRPr lang="es-EC"/>
            </a:defPPr>
            <a:lvl1pPr eaLnBrk="1" hangingPunct="1">
              <a:defRPr sz="800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 eaLnBrk="0" hangingPunct="0"/>
            <a:lvl3pPr eaLnBrk="0" hangingPunct="0"/>
            <a:lvl4pPr eaLnBrk="0" hangingPunct="0"/>
            <a:lvl5pPr eaLnBrk="0" hangingPunct="0"/>
            <a:lvl6pPr marL="457200" eaLnBrk="0" fontAlgn="base" hangingPunct="0">
              <a:spcBef>
                <a:spcPct val="0"/>
              </a:spcBef>
              <a:spcAft>
                <a:spcPct val="0"/>
              </a:spcAft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Fuentes: </a:t>
            </a:r>
            <a:r>
              <a:rPr lang="en-US" b="0" dirty="0"/>
              <a:t>COPCI, Ley de </a:t>
            </a:r>
            <a:r>
              <a:rPr lang="en-US" b="0" dirty="0" err="1"/>
              <a:t>Reactivación</a:t>
            </a:r>
            <a:r>
              <a:rPr lang="en-US" b="0" dirty="0"/>
              <a:t> </a:t>
            </a:r>
            <a:r>
              <a:rPr lang="en-US" b="0" dirty="0" err="1"/>
              <a:t>Económica</a:t>
            </a:r>
            <a:r>
              <a:rPr lang="en-US" b="0" dirty="0"/>
              <a:t>, *Ley </a:t>
            </a:r>
            <a:r>
              <a:rPr lang="en-US" b="0" dirty="0" err="1"/>
              <a:t>Fomento</a:t>
            </a:r>
            <a:r>
              <a:rPr lang="en-US" b="0" dirty="0"/>
              <a:t> </a:t>
            </a:r>
            <a:r>
              <a:rPr lang="en-US" b="0" dirty="0" err="1"/>
              <a:t>Productivo</a:t>
            </a:r>
            <a:endParaRPr lang="en-US" b="0" dirty="0"/>
          </a:p>
        </p:txBody>
      </p:sp>
      <p:grpSp>
        <p:nvGrpSpPr>
          <p:cNvPr id="4" name="Grupo 3"/>
          <p:cNvGrpSpPr/>
          <p:nvPr/>
        </p:nvGrpSpPr>
        <p:grpSpPr>
          <a:xfrm>
            <a:off x="2020144" y="5615356"/>
            <a:ext cx="8153300" cy="670553"/>
            <a:chOff x="462186" y="5442755"/>
            <a:chExt cx="7173900" cy="670553"/>
          </a:xfrm>
        </p:grpSpPr>
        <p:pic>
          <p:nvPicPr>
            <p:cNvPr id="2766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8821" t="39258" r="43961" b="25586"/>
            <a:stretch>
              <a:fillRect/>
            </a:stretch>
          </p:blipFill>
          <p:spPr bwMode="auto">
            <a:xfrm>
              <a:off x="462186" y="5513712"/>
              <a:ext cx="1296144" cy="542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 descr="Zede Qui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74055"/>
            <a:stretch>
              <a:fillRect/>
            </a:stretch>
          </p:blipFill>
          <p:spPr bwMode="auto">
            <a:xfrm>
              <a:off x="6182407" y="5495655"/>
              <a:ext cx="1453679" cy="586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 descr="Resultado de imagen para zede yach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856" y="5442755"/>
              <a:ext cx="1200652" cy="670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4041" t="46875" r="42899" b="30664"/>
            <a:stretch>
              <a:fillRect/>
            </a:stretch>
          </p:blipFill>
          <p:spPr bwMode="auto">
            <a:xfrm>
              <a:off x="4962968" y="5485733"/>
              <a:ext cx="1043655" cy="571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Imagen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034" y="5541146"/>
              <a:ext cx="1492408" cy="440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Imagen 36" descr="26 abr 2018 Portada_ppt_reactivación_productiva-03.jp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75" y="1243"/>
            <a:ext cx="12187238" cy="105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47 CuadroTexto"/>
          <p:cNvSpPr txBox="1"/>
          <p:nvPr/>
        </p:nvSpPr>
        <p:spPr>
          <a:xfrm>
            <a:off x="2350790" y="136262"/>
            <a:ext cx="8345988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US" sz="28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Arial Hebrew" charset="-79"/>
                <a:cs typeface="Arial" panose="020B0604020202020204" pitchFamily="34" charset="0"/>
              </a:rPr>
              <a:t>Zonas Especiales de Desarrollo Económico</a:t>
            </a:r>
            <a:endParaRPr lang="es-EC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Arial Hebrew" charset="-79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746708" y="1617562"/>
            <a:ext cx="4053453" cy="3447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/>
          <a:p>
            <a:pPr algn="just">
              <a:buFont typeface="Arial" charset="0"/>
              <a:buChar char="•"/>
            </a:pPr>
            <a:r>
              <a:rPr lang="es-EC" sz="1200" dirty="0" smtClean="0">
                <a:latin typeface="Arial" charset="0"/>
              </a:rPr>
              <a:t> Exoneración </a:t>
            </a:r>
            <a:r>
              <a:rPr lang="es-EC" sz="1200" dirty="0">
                <a:latin typeface="Arial" charset="0"/>
              </a:rPr>
              <a:t>IR por 10 años para  Administradores y </a:t>
            </a:r>
            <a:r>
              <a:rPr lang="es-EC" sz="1200" dirty="0" smtClean="0">
                <a:latin typeface="Arial" charset="0"/>
              </a:rPr>
              <a:t>Operadores</a:t>
            </a:r>
          </a:p>
          <a:p>
            <a:pPr algn="just"/>
            <a:endParaRPr lang="es-EC" sz="1200" dirty="0">
              <a:latin typeface="Arial" charset="0"/>
            </a:endParaRPr>
          </a:p>
          <a:p>
            <a:pPr algn="just">
              <a:buFont typeface="Arial" charset="0"/>
              <a:buChar char="•"/>
            </a:pPr>
            <a:r>
              <a:rPr lang="es-EC" sz="1200" dirty="0" smtClean="0">
                <a:latin typeface="Arial" charset="0"/>
              </a:rPr>
              <a:t> Reducción </a:t>
            </a:r>
            <a:r>
              <a:rPr lang="es-EC" sz="1200" dirty="0">
                <a:latin typeface="Arial" charset="0"/>
              </a:rPr>
              <a:t>de 10 puntos de IR por 10 años adicionales</a:t>
            </a:r>
            <a:r>
              <a:rPr lang="es-EC" sz="1200" dirty="0" smtClean="0">
                <a:latin typeface="Arial" charset="0"/>
              </a:rPr>
              <a:t>.</a:t>
            </a:r>
          </a:p>
          <a:p>
            <a:pPr algn="just"/>
            <a:r>
              <a:rPr lang="es-EC" sz="1200" dirty="0" smtClean="0">
                <a:latin typeface="Arial" charset="0"/>
              </a:rPr>
              <a:t> </a:t>
            </a:r>
            <a:endParaRPr lang="es-EC" sz="1200" dirty="0">
              <a:latin typeface="Arial" charset="0"/>
            </a:endParaRPr>
          </a:p>
          <a:p>
            <a:pPr algn="just">
              <a:buFont typeface="Arial" charset="0"/>
              <a:buChar char="•"/>
            </a:pPr>
            <a:r>
              <a:rPr lang="es-EC" sz="1200" dirty="0" smtClean="0">
                <a:latin typeface="Arial" charset="0"/>
              </a:rPr>
              <a:t> Exoneración ISD en </a:t>
            </a:r>
            <a:r>
              <a:rPr lang="es-EC" sz="1200" dirty="0">
                <a:latin typeface="Arial" charset="0"/>
              </a:rPr>
              <a:t>importaciones, financiamiento y pago de </a:t>
            </a:r>
            <a:r>
              <a:rPr lang="es-EC" sz="1200" dirty="0" smtClean="0">
                <a:latin typeface="Arial" charset="0"/>
              </a:rPr>
              <a:t>dividendos</a:t>
            </a:r>
          </a:p>
          <a:p>
            <a:pPr algn="just"/>
            <a:endParaRPr lang="es-EC" sz="1200" dirty="0">
              <a:latin typeface="Arial" charset="0"/>
            </a:endParaRPr>
          </a:p>
          <a:p>
            <a:pPr algn="just">
              <a:buFont typeface="Arial" charset="0"/>
              <a:buChar char="•"/>
            </a:pPr>
            <a:r>
              <a:rPr lang="es-EC" sz="1200" dirty="0" smtClean="0">
                <a:latin typeface="Arial" charset="0"/>
              </a:rPr>
              <a:t> Crédito </a:t>
            </a:r>
            <a:r>
              <a:rPr lang="es-EC" sz="1200" dirty="0">
                <a:latin typeface="Arial" charset="0"/>
              </a:rPr>
              <a:t>tributario de IVA pagado en compras de materias primas </a:t>
            </a:r>
            <a:r>
              <a:rPr lang="es-EC" sz="1200" dirty="0" smtClean="0">
                <a:latin typeface="Arial" charset="0"/>
              </a:rPr>
              <a:t>locales</a:t>
            </a:r>
          </a:p>
          <a:p>
            <a:pPr algn="just">
              <a:buFont typeface="Arial" charset="0"/>
              <a:buChar char="•"/>
            </a:pPr>
            <a:endParaRPr lang="es-EC" sz="1200" dirty="0">
              <a:latin typeface="Arial" charset="0"/>
            </a:endParaRPr>
          </a:p>
          <a:p>
            <a:pPr algn="just">
              <a:buFont typeface="Arial" charset="0"/>
              <a:buChar char="•"/>
            </a:pPr>
            <a:r>
              <a:rPr lang="es-EC" sz="1200" dirty="0" smtClean="0">
                <a:latin typeface="Arial" charset="0"/>
              </a:rPr>
              <a:t> Exoneración </a:t>
            </a:r>
            <a:r>
              <a:rPr lang="es-EC" sz="1200" dirty="0">
                <a:latin typeface="Arial" charset="0"/>
              </a:rPr>
              <a:t>de aranceles en importaciones de mercancías para procesos </a:t>
            </a:r>
            <a:r>
              <a:rPr lang="es-EC" sz="1200" dirty="0" smtClean="0">
                <a:latin typeface="Arial" charset="0"/>
              </a:rPr>
              <a:t>autorizados</a:t>
            </a:r>
          </a:p>
          <a:p>
            <a:pPr algn="just"/>
            <a:endParaRPr lang="es-EC" sz="1200" dirty="0">
              <a:latin typeface="Arial" charset="0"/>
            </a:endParaRPr>
          </a:p>
          <a:p>
            <a:pPr algn="just">
              <a:buFont typeface="Arial" charset="0"/>
              <a:buChar char="•"/>
            </a:pPr>
            <a:r>
              <a:rPr lang="es-EC" sz="1200" dirty="0" smtClean="0">
                <a:latin typeface="Arial" charset="0"/>
              </a:rPr>
              <a:t> Exoneración </a:t>
            </a:r>
            <a:r>
              <a:rPr lang="es-EC" sz="1200" dirty="0">
                <a:latin typeface="Arial" charset="0"/>
              </a:rPr>
              <a:t>de IVA en importaciones de bienes destinados exclusivamente a la zona autorizada.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746705" y="1116169"/>
            <a:ext cx="4053454" cy="474393"/>
          </a:xfrm>
          <a:prstGeom prst="rect">
            <a:avLst/>
          </a:prstGeom>
          <a:solidFill>
            <a:srgbClr val="1B5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INCENTIVOS </a:t>
            </a:r>
          </a:p>
        </p:txBody>
      </p:sp>
    </p:spTree>
    <p:extLst>
      <p:ext uri="{BB962C8B-B14F-4D97-AF65-F5344CB8AC3E}">
        <p14:creationId xmlns:p14="http://schemas.microsoft.com/office/powerpoint/2010/main" xmlns="" val="272574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5" name="Rectangle 1"/>
          <p:cNvSpPr>
            <a:spLocks noChangeArrowheads="1"/>
          </p:cNvSpPr>
          <p:nvPr/>
        </p:nvSpPr>
        <p:spPr bwMode="auto">
          <a:xfrm>
            <a:off x="3005964" y="721551"/>
            <a:ext cx="4313378" cy="203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ctr">
            <a:spAutoFit/>
          </a:bodyPr>
          <a:lstStyle/>
          <a:p>
            <a:pPr algn="just" defTabSz="1165225">
              <a:lnSpc>
                <a:spcPct val="150000"/>
              </a:lnSpc>
              <a:buFont typeface="Wingdings" pitchFamily="4" charset="2"/>
              <a:buChar char="ü"/>
            </a:pPr>
            <a:r>
              <a:rPr lang="es-EC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C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Necesidad </a:t>
            </a:r>
            <a:r>
              <a:rPr lang="es-EC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insatisfecha por el Estado </a:t>
            </a:r>
            <a:endParaRPr lang="es-EC" altLang="ja-JP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914400" eaLnBrk="0" hangingPunct="0">
              <a:lnSpc>
                <a:spcPct val="150000"/>
              </a:lnSpc>
              <a:buFont typeface="Wingdings" pitchFamily="4" charset="2"/>
              <a:buChar char="ü"/>
              <a:tabLst>
                <a:tab pos="898525" algn="l"/>
              </a:tabLst>
            </a:pPr>
            <a:r>
              <a:rPr lang="es-EC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Aplica </a:t>
            </a:r>
            <a:r>
              <a:rPr lang="es-EC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bienes y/o servicios nuevos o ya existentes.</a:t>
            </a:r>
          </a:p>
          <a:p>
            <a:pPr algn="just" defTabSz="914400" eaLnBrk="0" hangingPunct="0">
              <a:lnSpc>
                <a:spcPct val="150000"/>
              </a:lnSpc>
              <a:buFont typeface="Wingdings" pitchFamily="4" charset="2"/>
              <a:buChar char="ü"/>
              <a:tabLst>
                <a:tab pos="898525" algn="l"/>
              </a:tabLst>
            </a:pPr>
            <a:r>
              <a:rPr lang="es-EC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Financiación total o parcial brindada por la parte privada.</a:t>
            </a:r>
          </a:p>
          <a:p>
            <a:pPr algn="just" defTabSz="914400" eaLnBrk="0" hangingPunct="0">
              <a:lnSpc>
                <a:spcPct val="150000"/>
              </a:lnSpc>
              <a:buFont typeface="Wingdings" pitchFamily="4" charset="2"/>
              <a:buChar char="ü"/>
              <a:tabLst>
                <a:tab pos="898525" algn="l"/>
              </a:tabLst>
            </a:pPr>
            <a:r>
              <a:rPr lang="es-EC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Riesgo compartido entre partes pública y privada</a:t>
            </a:r>
            <a:r>
              <a:rPr lang="es-EC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C" altLang="ja-JP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36" descr="26 abr 2018 Portada_ppt_reactivación_productiva-0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5" y="1243"/>
            <a:ext cx="12187238" cy="81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47 CuadroTexto"/>
          <p:cNvSpPr txBox="1"/>
          <p:nvPr/>
        </p:nvSpPr>
        <p:spPr>
          <a:xfrm>
            <a:off x="2278782" y="55284"/>
            <a:ext cx="8345988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US" sz="28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Arial Hebrew" charset="-79"/>
                <a:cs typeface="Arial" panose="020B0604020202020204" pitchFamily="34" charset="0"/>
              </a:rPr>
              <a:t>Incentivos para alianzas Público - Privadas</a:t>
            </a:r>
            <a:endParaRPr lang="es-EC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Arial Hebrew" charset="-79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7F7C4"/>
              </a:clrFrom>
              <a:clrTo>
                <a:srgbClr val="F7F7C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027" r="7499" b="42227"/>
          <a:stretch/>
        </p:blipFill>
        <p:spPr>
          <a:xfrm>
            <a:off x="410962" y="1557886"/>
            <a:ext cx="2357940" cy="1007511"/>
          </a:xfrm>
          <a:prstGeom prst="rect">
            <a:avLst/>
          </a:prstGeom>
        </p:spPr>
      </p:pic>
      <p:sp>
        <p:nvSpPr>
          <p:cNvPr id="15" name="Rectángulo 1"/>
          <p:cNvSpPr>
            <a:spLocks noChangeArrowheads="1"/>
          </p:cNvSpPr>
          <p:nvPr/>
        </p:nvSpPr>
        <p:spPr bwMode="auto">
          <a:xfrm>
            <a:off x="3286896" y="3522749"/>
            <a:ext cx="2664296" cy="18512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just">
              <a:buFont typeface="Arial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Exoneración 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aranceles 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importaciones relacionadas al proyecto.</a:t>
            </a:r>
          </a:p>
          <a:p>
            <a:pPr algn="just">
              <a:buFont typeface="Arial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Exoneración 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IVA 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importaciones relacionadas al proyecto.</a:t>
            </a:r>
          </a:p>
        </p:txBody>
      </p:sp>
      <p:sp>
        <p:nvSpPr>
          <p:cNvPr id="16" name="Rectángulo 2"/>
          <p:cNvSpPr/>
          <p:nvPr/>
        </p:nvSpPr>
        <p:spPr>
          <a:xfrm>
            <a:off x="3286896" y="3066285"/>
            <a:ext cx="2664296" cy="339543"/>
          </a:xfrm>
          <a:prstGeom prst="rect">
            <a:avLst/>
          </a:prstGeom>
          <a:solidFill>
            <a:srgbClr val="1B5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Reducción de aranceles e IVA</a:t>
            </a:r>
            <a:endParaRPr lang="es-E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2"/>
          <p:cNvSpPr/>
          <p:nvPr/>
        </p:nvSpPr>
        <p:spPr>
          <a:xfrm>
            <a:off x="9008422" y="3057044"/>
            <a:ext cx="2664000" cy="339543"/>
          </a:xfrm>
          <a:prstGeom prst="rect">
            <a:avLst/>
          </a:prstGeom>
          <a:solidFill>
            <a:srgbClr val="1B5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GAD APP</a:t>
            </a:r>
            <a:endParaRPr lang="es-E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3"/>
          <p:cNvSpPr>
            <a:spLocks noChangeArrowheads="1"/>
          </p:cNvSpPr>
          <p:nvPr/>
        </p:nvSpPr>
        <p:spPr bwMode="auto">
          <a:xfrm>
            <a:off x="9008420" y="3522750"/>
            <a:ext cx="2663999" cy="18512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just">
              <a:buFont typeface="Arial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Proyectos de </a:t>
            </a:r>
            <a:r>
              <a:rPr lang="es-ES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GAD’s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requieran aprobación de Comité de 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en la medida que no contemplen incentivos .</a:t>
            </a:r>
            <a:endPara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4"/>
          <p:cNvSpPr>
            <a:spLocks noChangeArrowheads="1"/>
          </p:cNvSpPr>
          <p:nvPr/>
        </p:nvSpPr>
        <p:spPr bwMode="auto">
          <a:xfrm>
            <a:off x="6149330" y="3522749"/>
            <a:ext cx="2664000" cy="18512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just">
              <a:buFont typeface="Arial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Estabilidad 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aspectos esenciales del desarrollo de la inversión e incentivos aplicables.</a:t>
            </a:r>
          </a:p>
          <a:p>
            <a:pPr algn="just">
              <a:buFont typeface="Arial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Posibilidad de recurrir a arbitraje nacional o 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internacional-.</a:t>
            </a:r>
            <a:endPara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15"/>
          <p:cNvSpPr/>
          <p:nvPr/>
        </p:nvSpPr>
        <p:spPr>
          <a:xfrm>
            <a:off x="6121258" y="3070181"/>
            <a:ext cx="2664000" cy="339399"/>
          </a:xfrm>
          <a:prstGeom prst="rect">
            <a:avLst/>
          </a:prstGeom>
          <a:solidFill>
            <a:srgbClr val="1B5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endParaRPr lang="es-E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ángulo 20"/>
          <p:cNvSpPr>
            <a:spLocks noChangeArrowheads="1"/>
          </p:cNvSpPr>
          <p:nvPr/>
        </p:nvSpPr>
        <p:spPr bwMode="auto">
          <a:xfrm>
            <a:off x="410961" y="3522750"/>
            <a:ext cx="2664000" cy="18512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378" tIns="45690" rIns="91378" bIns="45690" anchor="ctr"/>
          <a:lstStyle/>
          <a:p>
            <a:pPr algn="just">
              <a:buFont typeface="Arial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Exoneración 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10 años desde el primer año de operación.</a:t>
            </a:r>
          </a:p>
          <a:p>
            <a:pPr algn="just">
              <a:buFont typeface="Arial" charset="0"/>
              <a:buChar char="•"/>
            </a:pP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Exoneración Impuesto a la Salida de Divisas (5%) sobre importaciones, financiamiento y pagos de dividendos</a:t>
            </a:r>
            <a:r>
              <a:rPr lang="es-E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Rectángulo 2"/>
          <p:cNvSpPr/>
          <p:nvPr/>
        </p:nvSpPr>
        <p:spPr>
          <a:xfrm>
            <a:off x="410961" y="3070677"/>
            <a:ext cx="2664000" cy="339543"/>
          </a:xfrm>
          <a:prstGeom prst="rect">
            <a:avLst/>
          </a:prstGeom>
          <a:solidFill>
            <a:srgbClr val="1B5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8" tIns="45690" rIns="91378" bIns="45690" anchor="ctr"/>
          <a:lstStyle/>
          <a:p>
            <a:pPr algn="ctr"/>
            <a:r>
              <a:rPr lang="es-EC" sz="12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Tributarios</a:t>
            </a:r>
            <a:endParaRPr lang="es-E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90250" y="5660107"/>
            <a:ext cx="2705422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s-EC" altLang="ko-KR" sz="1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itchFamily="4" charset="-128"/>
                <a:cs typeface="Arial" panose="020B0604020202020204" pitchFamily="34" charset="0"/>
              </a:rPr>
              <a:t>4 contratos por USD 3.715 MM</a:t>
            </a:r>
          </a:p>
          <a:p>
            <a:pPr algn="ctr" eaLnBrk="1" hangingPunct="1"/>
            <a:r>
              <a:rPr lang="es-EC" altLang="ko-KR" sz="1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itchFamily="4" charset="-128"/>
                <a:cs typeface="Arial" panose="020B0604020202020204" pitchFamily="34" charset="0"/>
              </a:rPr>
              <a:t>creación de 3.000 empleos </a:t>
            </a:r>
            <a:endParaRPr lang="es-EC" altLang="ko-KR" sz="1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ＭＳ Ｐゴシック" pitchFamily="4" charset="-128"/>
              <a:cs typeface="Arial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934966" y="5878066"/>
            <a:ext cx="6954006" cy="478154"/>
            <a:chOff x="3010851" y="5911617"/>
            <a:chExt cx="7441684" cy="568152"/>
          </a:xfrm>
        </p:grpSpPr>
        <p:pic>
          <p:nvPicPr>
            <p:cNvPr id="24" name="33 Imagen" descr="dimond.jp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17771"/>
            <a:stretch/>
          </p:blipFill>
          <p:spPr bwMode="auto">
            <a:xfrm>
              <a:off x="3010851" y="5911617"/>
              <a:ext cx="1322145" cy="5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34 Imagen" descr="dp world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391" y="5992952"/>
              <a:ext cx="1627209" cy="357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36 Imagen" descr="índice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1332"/>
            <a:stretch/>
          </p:blipFill>
          <p:spPr bwMode="auto">
            <a:xfrm>
              <a:off x="6322442" y="5911617"/>
              <a:ext cx="1889796" cy="5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37 Imagen" descr="latinco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8145" b="22185"/>
            <a:stretch/>
          </p:blipFill>
          <p:spPr bwMode="auto">
            <a:xfrm>
              <a:off x="8388081" y="5986767"/>
              <a:ext cx="707628" cy="493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35 Imagen" descr="fopeca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7414" y="5946317"/>
              <a:ext cx="1065121" cy="490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CuadroTexto 4"/>
          <p:cNvSpPr txBox="1"/>
          <p:nvPr/>
        </p:nvSpPr>
        <p:spPr>
          <a:xfrm>
            <a:off x="7334112" y="729631"/>
            <a:ext cx="460851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 eaLnBrk="0" hangingPunct="0">
              <a:lnSpc>
                <a:spcPct val="150000"/>
              </a:lnSpc>
              <a:buFont typeface="Wingdings" pitchFamily="4" charset="2"/>
              <a:buChar char="ü"/>
              <a:tabLst>
                <a:tab pos="898525" algn="l"/>
              </a:tabLst>
            </a:pPr>
            <a:r>
              <a:rPr lang="es-EC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Recuperación </a:t>
            </a:r>
            <a:r>
              <a:rPr lang="es-EC" altLang="ja-JP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mediante </a:t>
            </a:r>
            <a:r>
              <a:rPr lang="es-EC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usuarios finales, diferidos por parte del Estado o combinación.</a:t>
            </a:r>
          </a:p>
          <a:p>
            <a:pPr algn="just" defTabSz="914400" eaLnBrk="0" hangingPunct="0">
              <a:lnSpc>
                <a:spcPct val="150000"/>
              </a:lnSpc>
              <a:buFont typeface="Wingdings" pitchFamily="4" charset="2"/>
              <a:buChar char="ü"/>
              <a:tabLst>
                <a:tab pos="898525" algn="l"/>
              </a:tabLst>
            </a:pPr>
            <a:r>
              <a:rPr lang="es-E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Estabilidad legal a la inversión e incentivos otorgados.</a:t>
            </a:r>
          </a:p>
          <a:p>
            <a:pPr algn="just" defTabSz="914400" eaLnBrk="0" hangingPunct="0">
              <a:lnSpc>
                <a:spcPct val="150000"/>
              </a:lnSpc>
              <a:buFont typeface="Wingdings" pitchFamily="4" charset="2"/>
              <a:buChar char="ü"/>
              <a:tabLst>
                <a:tab pos="898525" algn="l"/>
              </a:tabLst>
            </a:pPr>
            <a:r>
              <a:rPr lang="es-ES" altLang="ja-JP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Derecho de arbitraje internacional para controversias.</a:t>
            </a:r>
          </a:p>
        </p:txBody>
      </p:sp>
    </p:spTree>
    <p:extLst>
      <p:ext uri="{BB962C8B-B14F-4D97-AF65-F5344CB8AC3E}">
        <p14:creationId xmlns:p14="http://schemas.microsoft.com/office/powerpoint/2010/main" xmlns="" val="141312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36" descr="26 abr 2018 Portada_ppt_reactivación_productiva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1243"/>
            <a:ext cx="12187238" cy="105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228230" y="133424"/>
            <a:ext cx="8345988" cy="5846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s-EC" sz="3200" b="1" dirty="0"/>
              <a:t>Índice de Confianza Empresarial </a:t>
            </a:r>
            <a:r>
              <a:rPr lang="es-EC" sz="3200" b="1" dirty="0" smtClean="0"/>
              <a:t>ICE </a:t>
            </a:r>
            <a:endParaRPr lang="es-EC" sz="32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267178" y="6221645"/>
            <a:ext cx="5198544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/>
              <a:t>Fuente</a:t>
            </a:r>
            <a:r>
              <a:rPr lang="es-EC" sz="1200" dirty="0"/>
              <a:t>:  Banco Central del Ecuador</a:t>
            </a:r>
          </a:p>
          <a:p>
            <a:r>
              <a:rPr lang="es-EC" sz="1200" b="1" dirty="0"/>
              <a:t>Elaboración: </a:t>
            </a:r>
            <a:r>
              <a:rPr lang="es-EC" sz="1200" dirty="0"/>
              <a:t>MIPRO</a:t>
            </a:r>
          </a:p>
        </p:txBody>
      </p:sp>
      <p:graphicFrame>
        <p:nvGraphicFramePr>
          <p:cNvPr id="9" name="8 Gráfico"/>
          <p:cNvGraphicFramePr>
            <a:graphicFrameLocks/>
          </p:cNvGraphicFramePr>
          <p:nvPr/>
        </p:nvGraphicFramePr>
        <p:xfrm>
          <a:off x="594480" y="1012827"/>
          <a:ext cx="11215766" cy="5060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1 Conector recto de flecha"/>
          <p:cNvSpPr/>
          <p:nvPr/>
        </p:nvSpPr>
        <p:spPr>
          <a:xfrm flipV="1">
            <a:off x="8809852" y="1143779"/>
            <a:ext cx="2143140" cy="35711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24274563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19 Tabla"/>
          <p:cNvGraphicFramePr>
            <a:graphicFrameLocks noGrp="1"/>
          </p:cNvGraphicFramePr>
          <p:nvPr/>
        </p:nvGraphicFramePr>
        <p:xfrm>
          <a:off x="378323" y="3667908"/>
          <a:ext cx="4476824" cy="2682861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288532"/>
                <a:gridCol w="1453730"/>
                <a:gridCol w="1734562"/>
              </a:tblGrid>
              <a:tr h="24389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EC" sz="1600" b="1" u="none" strike="noStrike" dirty="0" smtClean="0"/>
                        <a:t>NÚMERO </a:t>
                      </a:r>
                      <a:endParaRPr lang="es-EC" sz="1600" b="1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487793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/>
                        <a:t> 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1" u="none" strike="noStrike" dirty="0" smtClean="0"/>
                        <a:t>MIPYMES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1" u="none" strike="noStrike" dirty="0"/>
                        <a:t>MIPYMES MANUFACTURA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7793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b="1" u="none" strike="noStrike" dirty="0"/>
                        <a:t>TOTALES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1" u="none" strike="noStrike" dirty="0"/>
                        <a:t>                  847.778 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b="1" u="none" strike="noStrike" dirty="0"/>
                        <a:t> </a:t>
                      </a:r>
                      <a:r>
                        <a:rPr lang="es-EC" sz="1600" b="1" u="none" strike="noStrike" dirty="0" smtClean="0"/>
                        <a:t>72.423 </a:t>
                      </a:r>
                      <a:endParaRPr lang="es-EC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7793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/>
                        <a:t>MICRO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/>
                        <a:t>                  769.434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/>
                        <a:t>65.578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7793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/>
                        <a:t>PEQUEÑA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/>
                        <a:t>                    65.534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/>
                        <a:t> </a:t>
                      </a:r>
                      <a:r>
                        <a:rPr lang="es-EC" sz="1600" u="none" strike="noStrike" dirty="0"/>
                        <a:t>5.720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7793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u="none" strike="noStrike" dirty="0"/>
                        <a:t>MEDIANA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/>
                        <a:t>                    12.810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600" u="none" strike="noStrike" dirty="0" smtClean="0"/>
                        <a:t> </a:t>
                      </a:r>
                      <a:r>
                        <a:rPr lang="es-EC" sz="1600" u="none" strike="noStrike" dirty="0"/>
                        <a:t>1.125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3" name="Imagen 36" descr="26 abr 2018 Portada_ppt_reactivación_productiva-0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" y="5"/>
            <a:ext cx="12190413" cy="105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CuadroTexto 89"/>
          <p:cNvSpPr txBox="1"/>
          <p:nvPr/>
        </p:nvSpPr>
        <p:spPr>
          <a:xfrm>
            <a:off x="2350790" y="87747"/>
            <a:ext cx="6962094" cy="606156"/>
          </a:xfrm>
          <a:prstGeom prst="rect">
            <a:avLst/>
          </a:prstGeom>
          <a:noFill/>
        </p:spPr>
        <p:txBody>
          <a:bodyPr wrap="none" lIns="51655" tIns="25827" rIns="51655" bIns="25827">
            <a:spAutoFit/>
          </a:bodyPr>
          <a:lstStyle/>
          <a:p>
            <a:pPr algn="ctr">
              <a:defRPr/>
            </a:pPr>
            <a:r>
              <a:rPr lang="es-ES" sz="36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Caracterización del sector MIPYMES</a:t>
            </a:r>
          </a:p>
        </p:txBody>
      </p:sp>
      <p:graphicFrame>
        <p:nvGraphicFramePr>
          <p:cNvPr id="26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43638546"/>
              </p:ext>
            </p:extLst>
          </p:nvPr>
        </p:nvGraphicFramePr>
        <p:xfrm>
          <a:off x="4823619" y="1051173"/>
          <a:ext cx="7093560" cy="5098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CuadroTexto 3"/>
          <p:cNvSpPr txBox="1"/>
          <p:nvPr/>
        </p:nvSpPr>
        <p:spPr>
          <a:xfrm>
            <a:off x="380166" y="6459385"/>
            <a:ext cx="1499971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000" b="1" dirty="0">
                <a:solidFill>
                  <a:prstClr val="black"/>
                </a:solidFill>
              </a:rPr>
              <a:t>Fuente: </a:t>
            </a:r>
            <a:r>
              <a:rPr lang="es-EC" sz="1000" b="1" dirty="0" smtClean="0">
                <a:solidFill>
                  <a:prstClr val="black"/>
                </a:solidFill>
              </a:rPr>
              <a:t>SRI</a:t>
            </a:r>
            <a:endParaRPr lang="es-EC" sz="1000" dirty="0">
              <a:solidFill>
                <a:prstClr val="black"/>
              </a:solidFill>
            </a:endParaRPr>
          </a:p>
          <a:p>
            <a:r>
              <a:rPr lang="es-EC" sz="1000" b="1" dirty="0">
                <a:solidFill>
                  <a:prstClr val="black"/>
                </a:solidFill>
              </a:rPr>
              <a:t>Elaboración:</a:t>
            </a:r>
            <a:r>
              <a:rPr lang="es-EC" sz="1000" dirty="0">
                <a:solidFill>
                  <a:prstClr val="black"/>
                </a:solidFill>
              </a:rPr>
              <a:t> MIPRO</a:t>
            </a:r>
          </a:p>
        </p:txBody>
      </p:sp>
      <p:sp>
        <p:nvSpPr>
          <p:cNvPr id="28" name="Rectángulo 6"/>
          <p:cNvSpPr/>
          <p:nvPr/>
        </p:nvSpPr>
        <p:spPr>
          <a:xfrm>
            <a:off x="5023636" y="6215878"/>
            <a:ext cx="6792020" cy="277063"/>
          </a:xfrm>
          <a:prstGeom prst="rect">
            <a:avLst/>
          </a:pr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s-EC" sz="1200" dirty="0" smtClean="0">
                <a:solidFill>
                  <a:prstClr val="black"/>
                </a:solidFill>
              </a:rPr>
              <a:t>* Proyección MIPRO</a:t>
            </a:r>
            <a:endParaRPr lang="es-EC" sz="32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5501467" y="1116249"/>
            <a:ext cx="3084667" cy="1262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s-EC" sz="2800" b="1" dirty="0" smtClean="0"/>
              <a:t>VENTAS TOTALES</a:t>
            </a:r>
          </a:p>
          <a:p>
            <a:pPr fontAlgn="b">
              <a:buFont typeface="Wingdings" pitchFamily="2" charset="2"/>
              <a:buChar char="ü"/>
            </a:pPr>
            <a:r>
              <a:rPr lang="es-EC" sz="2400" dirty="0" smtClean="0"/>
              <a:t>97% Nacional</a:t>
            </a:r>
          </a:p>
          <a:p>
            <a:pPr fontAlgn="b">
              <a:buFont typeface="Wingdings" pitchFamily="2" charset="2"/>
              <a:buChar char="ü"/>
            </a:pPr>
            <a:r>
              <a:rPr lang="es-MX" sz="2400" dirty="0" smtClean="0">
                <a:solidFill>
                  <a:srgbClr val="000000"/>
                </a:solidFill>
              </a:rPr>
              <a:t> 3% Exportación</a:t>
            </a:r>
            <a:endParaRPr lang="es-EC" sz="2400" dirty="0">
              <a:solidFill>
                <a:srgbClr val="000000"/>
              </a:solidFill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8619499" y="1289709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dirty="0" smtClean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(Millones de USD)</a:t>
            </a:r>
            <a:endParaRPr lang="es-EC" b="1" dirty="0">
              <a:solidFill>
                <a:schemeClr val="accent5">
                  <a:lumMod val="50000"/>
                </a:schemeClr>
              </a:solidFill>
              <a:latin typeface="Franklin Gothic Book" panose="020B0503020102020204" pitchFamily="34" charset="0"/>
              <a:ea typeface="Arial Hebrew" charset="-79"/>
              <a:cs typeface="Arial Hebrew" charset="-79"/>
            </a:endParaRPr>
          </a:p>
        </p:txBody>
      </p:sp>
      <p:graphicFrame>
        <p:nvGraphicFramePr>
          <p:cNvPr id="32" name="31 Tabla"/>
          <p:cNvGraphicFramePr>
            <a:graphicFrameLocks noGrp="1"/>
          </p:cNvGraphicFramePr>
          <p:nvPr/>
        </p:nvGraphicFramePr>
        <p:xfrm>
          <a:off x="194633" y="1123022"/>
          <a:ext cx="5291052" cy="2062352"/>
        </p:xfrm>
        <a:graphic>
          <a:graphicData uri="http://schemas.openxmlformats.org/drawingml/2006/table">
            <a:tbl>
              <a:tblPr/>
              <a:tblGrid>
                <a:gridCol w="1628015"/>
                <a:gridCol w="2382172"/>
                <a:gridCol w="1280865"/>
              </a:tblGrid>
              <a:tr h="31771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EC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Clasificación de empresas según ventas y Nro. de trabajadores 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317719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Tamaño de empresa </a:t>
                      </a:r>
                    </a:p>
                  </a:txBody>
                  <a:tcPr marL="9524" marR="9524" marT="95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Ventas </a:t>
                      </a:r>
                    </a:p>
                  </a:txBody>
                  <a:tcPr marL="9524" marR="9524" marT="95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Trabajadores </a:t>
                      </a:r>
                    </a:p>
                  </a:txBody>
                  <a:tcPr marL="9524" marR="9524" marT="95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17719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Micro 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Menor a USD 100.000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 a 9 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17719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Pequeña 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Entre USD 100.001 y 1'000.000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 a 49 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3757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Mediana 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Entre USD 1'000.001 y 5'000.000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 a 199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719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Fuente: MIPRO 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4" marR="9524" marT="95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27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3"/>
            <a:ext cx="12187238" cy="105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1 CuadroTexto"/>
          <p:cNvSpPr txBox="1"/>
          <p:nvPr/>
        </p:nvSpPr>
        <p:spPr>
          <a:xfrm>
            <a:off x="2260149" y="98936"/>
            <a:ext cx="9912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36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Caracterización de MIPYMES</a:t>
            </a:r>
            <a:endParaRPr lang="es-EC" sz="36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grpSp>
        <p:nvGrpSpPr>
          <p:cNvPr id="4" name="Grupo 16"/>
          <p:cNvGrpSpPr/>
          <p:nvPr/>
        </p:nvGrpSpPr>
        <p:grpSpPr>
          <a:xfrm>
            <a:off x="132382" y="1421142"/>
            <a:ext cx="11622145" cy="5262964"/>
            <a:chOff x="-4763" y="1420813"/>
            <a:chExt cx="11623658" cy="5261745"/>
          </a:xfrm>
        </p:grpSpPr>
        <p:sp>
          <p:nvSpPr>
            <p:cNvPr id="18" name="80 CuadroTexto"/>
            <p:cNvSpPr txBox="1">
              <a:spLocks noChangeArrowheads="1"/>
            </p:cNvSpPr>
            <p:nvPr/>
          </p:nvSpPr>
          <p:spPr bwMode="auto">
            <a:xfrm>
              <a:off x="100161" y="6428701"/>
              <a:ext cx="6134099" cy="25385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defRPr/>
              </a:pPr>
              <a:r>
                <a:rPr lang="es-EC" altLang="es-EC" sz="1050" b="1" dirty="0">
                  <a:latin typeface="+mj-lt"/>
                  <a:cs typeface="Calibri" panose="020F0502020204030204" pitchFamily="34" charset="0"/>
                </a:rPr>
                <a:t>Fuente</a:t>
              </a:r>
              <a:r>
                <a:rPr lang="es-EC" altLang="es-EC" sz="1050" dirty="0">
                  <a:latin typeface="+mj-lt"/>
                  <a:cs typeface="Calibri" panose="020F0502020204030204" pitchFamily="34" charset="0"/>
                </a:rPr>
                <a:t>: SRI, INEC, Observatorio de la </a:t>
              </a:r>
              <a:r>
                <a:rPr lang="es-EC" altLang="es-EC" sz="1050" dirty="0" smtClean="0">
                  <a:latin typeface="+mj-lt"/>
                  <a:cs typeface="Calibri" panose="020F0502020204030204" pitchFamily="34" charset="0"/>
                </a:rPr>
                <a:t>Pyme (Datos a diciembre 2016) SERCOP, 2017.</a:t>
              </a:r>
            </a:p>
          </p:txBody>
        </p:sp>
        <p:pic>
          <p:nvPicPr>
            <p:cNvPr id="19" name="34 Imagen" descr="recursos capig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50" y="2071688"/>
              <a:ext cx="4748213" cy="305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35 CuadroTexto"/>
            <p:cNvSpPr txBox="1"/>
            <p:nvPr/>
          </p:nvSpPr>
          <p:spPr>
            <a:xfrm>
              <a:off x="1420813" y="2687638"/>
              <a:ext cx="1830387" cy="4318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200" b="1" dirty="0">
                  <a:solidFill>
                    <a:schemeClr val="tx2">
                      <a:lumMod val="50000"/>
                    </a:schemeClr>
                  </a:solidFill>
                </a:rPr>
                <a:t>99,52%</a:t>
              </a:r>
            </a:p>
          </p:txBody>
        </p:sp>
        <p:sp>
          <p:nvSpPr>
            <p:cNvPr id="21" name="38 CuadroTexto"/>
            <p:cNvSpPr txBox="1"/>
            <p:nvPr/>
          </p:nvSpPr>
          <p:spPr>
            <a:xfrm>
              <a:off x="1208088" y="4019550"/>
              <a:ext cx="1830387" cy="4318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200" b="1" dirty="0">
                  <a:solidFill>
                    <a:schemeClr val="tx2">
                      <a:lumMod val="50000"/>
                    </a:schemeClr>
                  </a:solidFill>
                </a:rPr>
                <a:t>43%</a:t>
              </a:r>
            </a:p>
          </p:txBody>
        </p:sp>
        <p:sp>
          <p:nvSpPr>
            <p:cNvPr id="22" name="39 CuadroTexto"/>
            <p:cNvSpPr txBox="1"/>
            <p:nvPr/>
          </p:nvSpPr>
          <p:spPr>
            <a:xfrm>
              <a:off x="4252913" y="4057650"/>
              <a:ext cx="1830387" cy="4318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200" b="1" dirty="0">
                  <a:solidFill>
                    <a:schemeClr val="tx2">
                      <a:lumMod val="50000"/>
                    </a:schemeClr>
                  </a:solidFill>
                </a:rPr>
                <a:t>31,61%</a:t>
              </a:r>
            </a:p>
          </p:txBody>
        </p:sp>
        <p:sp>
          <p:nvSpPr>
            <p:cNvPr id="23" name="40 CuadroTexto"/>
            <p:cNvSpPr txBox="1"/>
            <p:nvPr/>
          </p:nvSpPr>
          <p:spPr>
            <a:xfrm>
              <a:off x="3706813" y="2505075"/>
              <a:ext cx="1828800" cy="4318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200" b="1" dirty="0">
                  <a:solidFill>
                    <a:schemeClr val="tx2">
                      <a:lumMod val="50000"/>
                    </a:schemeClr>
                  </a:solidFill>
                </a:rPr>
                <a:t>68%</a:t>
              </a:r>
            </a:p>
          </p:txBody>
        </p:sp>
        <p:sp>
          <p:nvSpPr>
            <p:cNvPr id="24" name="40 CuadroTexto"/>
            <p:cNvSpPr txBox="1">
              <a:spLocks noChangeArrowheads="1"/>
            </p:cNvSpPr>
            <p:nvPr/>
          </p:nvSpPr>
          <p:spPr bwMode="auto">
            <a:xfrm>
              <a:off x="-4763" y="1479550"/>
              <a:ext cx="2332038" cy="584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s-ES_tradnl" altLang="es-EC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Participación en el </a:t>
              </a:r>
              <a:r>
                <a:rPr lang="es-ES_tradnl" altLang="es-EC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tejido </a:t>
              </a:r>
              <a:r>
                <a:rPr lang="es-ES_tradnl" altLang="es-EC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empresarial del país</a:t>
              </a:r>
              <a:endParaRPr lang="es-EC" altLang="es-EC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5" name="44 CuadroTexto"/>
            <p:cNvSpPr txBox="1">
              <a:spLocks noChangeArrowheads="1"/>
            </p:cNvSpPr>
            <p:nvPr/>
          </p:nvSpPr>
          <p:spPr bwMode="auto">
            <a:xfrm>
              <a:off x="4356100" y="1663700"/>
              <a:ext cx="1971675" cy="33813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s-ES_tradnl" altLang="es-EC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Empleo generado</a:t>
              </a:r>
              <a:endParaRPr lang="es-EC" altLang="es-EC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6" name="50 CuadroTexto"/>
            <p:cNvSpPr txBox="1">
              <a:spLocks noChangeArrowheads="1"/>
            </p:cNvSpPr>
            <p:nvPr/>
          </p:nvSpPr>
          <p:spPr bwMode="auto">
            <a:xfrm>
              <a:off x="3609975" y="5334000"/>
              <a:ext cx="2097088" cy="120005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s-ES_tradnl" altLang="es-EC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Participación en las ventas totales</a:t>
              </a:r>
              <a:endParaRPr lang="es-EC" altLang="es-EC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7" name="47 CuadroTexto"/>
            <p:cNvSpPr txBox="1">
              <a:spLocks noChangeArrowheads="1"/>
            </p:cNvSpPr>
            <p:nvPr/>
          </p:nvSpPr>
          <p:spPr bwMode="auto">
            <a:xfrm>
              <a:off x="336550" y="5429250"/>
              <a:ext cx="2997200" cy="58420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s-ES_tradnl" altLang="es-EC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Participación en Compras públicas*</a:t>
              </a:r>
              <a:endParaRPr lang="es-EC" altLang="es-EC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8" name="46 Flecha derecha"/>
            <p:cNvSpPr/>
            <p:nvPr/>
          </p:nvSpPr>
          <p:spPr>
            <a:xfrm rot="13798615">
              <a:off x="1458912" y="2249488"/>
              <a:ext cx="441325" cy="41275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EC"/>
            </a:p>
          </p:txBody>
        </p:sp>
        <p:sp>
          <p:nvSpPr>
            <p:cNvPr id="29" name="47 Flecha derecha"/>
            <p:cNvSpPr/>
            <p:nvPr/>
          </p:nvSpPr>
          <p:spPr>
            <a:xfrm rot="18900000">
              <a:off x="4522788" y="2251075"/>
              <a:ext cx="574675" cy="3175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EC"/>
            </a:p>
          </p:txBody>
        </p:sp>
        <p:sp>
          <p:nvSpPr>
            <p:cNvPr id="30" name="48 Flecha derecha"/>
            <p:cNvSpPr/>
            <p:nvPr/>
          </p:nvSpPr>
          <p:spPr>
            <a:xfrm rot="5567636">
              <a:off x="4814887" y="4838701"/>
              <a:ext cx="441325" cy="41275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EC"/>
            </a:p>
          </p:txBody>
        </p:sp>
        <p:sp>
          <p:nvSpPr>
            <p:cNvPr id="31" name="50 CuadroTexto"/>
            <p:cNvSpPr txBox="1"/>
            <p:nvPr/>
          </p:nvSpPr>
          <p:spPr>
            <a:xfrm>
              <a:off x="2755829" y="3840542"/>
              <a:ext cx="1763712" cy="4615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b="1" dirty="0">
                  <a:solidFill>
                    <a:schemeClr val="tx2">
                      <a:lumMod val="50000"/>
                    </a:schemeClr>
                  </a:solidFill>
                </a:rPr>
                <a:t>MIPYMES</a:t>
              </a:r>
            </a:p>
          </p:txBody>
        </p:sp>
        <p:pic>
          <p:nvPicPr>
            <p:cNvPr id="32" name="59 Imagen" descr="icono-comerci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575" y="1568450"/>
              <a:ext cx="108267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60 Imagen" descr="icono-revalidaci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575" y="1420813"/>
              <a:ext cx="1450975" cy="112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62 Imagen" descr="industria_iconos_2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2825" y="1549400"/>
              <a:ext cx="1122363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63 CuadroTexto"/>
            <p:cNvSpPr txBox="1"/>
            <p:nvPr/>
          </p:nvSpPr>
          <p:spPr>
            <a:xfrm>
              <a:off x="6511925" y="2476500"/>
              <a:ext cx="1722438" cy="4615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b="1" dirty="0">
                  <a:solidFill>
                    <a:schemeClr val="tx2">
                      <a:lumMod val="50000"/>
                    </a:schemeClr>
                  </a:solidFill>
                </a:rPr>
                <a:t>Comercio</a:t>
              </a:r>
              <a:r>
                <a:rPr lang="es-EC" dirty="0"/>
                <a:t> </a:t>
              </a:r>
            </a:p>
          </p:txBody>
        </p:sp>
        <p:sp>
          <p:nvSpPr>
            <p:cNvPr id="36" name="64 CuadroTexto"/>
            <p:cNvSpPr txBox="1"/>
            <p:nvPr/>
          </p:nvSpPr>
          <p:spPr>
            <a:xfrm>
              <a:off x="8091488" y="2489200"/>
              <a:ext cx="1720850" cy="4615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b="1" dirty="0">
                  <a:solidFill>
                    <a:schemeClr val="tx2">
                      <a:lumMod val="50000"/>
                    </a:schemeClr>
                  </a:solidFill>
                </a:rPr>
                <a:t>Servicio</a:t>
              </a:r>
              <a:r>
                <a:rPr lang="es-EC" dirty="0"/>
                <a:t> </a:t>
              </a:r>
            </a:p>
          </p:txBody>
        </p:sp>
        <p:sp>
          <p:nvSpPr>
            <p:cNvPr id="37" name="65 CuadroTexto"/>
            <p:cNvSpPr txBox="1"/>
            <p:nvPr/>
          </p:nvSpPr>
          <p:spPr>
            <a:xfrm>
              <a:off x="9475788" y="2476500"/>
              <a:ext cx="2106612" cy="4615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b="1" dirty="0">
                  <a:solidFill>
                    <a:schemeClr val="tx2">
                      <a:lumMod val="50000"/>
                    </a:schemeClr>
                  </a:solidFill>
                </a:rPr>
                <a:t>Manufactura</a:t>
              </a:r>
              <a:r>
                <a:rPr lang="es-EC" dirty="0"/>
                <a:t> </a:t>
              </a:r>
            </a:p>
          </p:txBody>
        </p:sp>
        <p:sp>
          <p:nvSpPr>
            <p:cNvPr id="38" name="66 CuadroTexto"/>
            <p:cNvSpPr txBox="1"/>
            <p:nvPr/>
          </p:nvSpPr>
          <p:spPr>
            <a:xfrm>
              <a:off x="6583363" y="2909888"/>
              <a:ext cx="1970087" cy="5238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800" b="1" dirty="0">
                  <a:solidFill>
                    <a:schemeClr val="accent6">
                      <a:lumMod val="50000"/>
                    </a:schemeClr>
                  </a:solidFill>
                </a:rPr>
                <a:t>44,3</a:t>
              </a:r>
              <a:r>
                <a:rPr lang="es-EC" sz="2400" b="1" dirty="0">
                  <a:solidFill>
                    <a:schemeClr val="accent6">
                      <a:lumMod val="50000"/>
                    </a:schemeClr>
                  </a:solidFill>
                </a:rPr>
                <a:t>%</a:t>
              </a:r>
            </a:p>
          </p:txBody>
        </p:sp>
        <p:sp>
          <p:nvSpPr>
            <p:cNvPr id="39" name="67 CuadroTexto"/>
            <p:cNvSpPr txBox="1"/>
            <p:nvPr/>
          </p:nvSpPr>
          <p:spPr>
            <a:xfrm>
              <a:off x="8093075" y="2932113"/>
              <a:ext cx="1595438" cy="5222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s-EC" sz="2800" b="1" dirty="0">
                  <a:solidFill>
                    <a:schemeClr val="accent6">
                      <a:lumMod val="50000"/>
                    </a:schemeClr>
                  </a:solidFill>
                </a:rPr>
                <a:t>46,3</a:t>
              </a:r>
              <a:r>
                <a:rPr lang="es-EC" sz="2500" b="1" dirty="0">
                  <a:solidFill>
                    <a:schemeClr val="accent6">
                      <a:lumMod val="50000"/>
                    </a:schemeClr>
                  </a:solidFill>
                </a:rPr>
                <a:t>%</a:t>
              </a:r>
            </a:p>
          </p:txBody>
        </p:sp>
        <p:sp>
          <p:nvSpPr>
            <p:cNvPr id="40" name="68 CuadroTexto"/>
            <p:cNvSpPr txBox="1"/>
            <p:nvPr/>
          </p:nvSpPr>
          <p:spPr>
            <a:xfrm>
              <a:off x="9791700" y="2927350"/>
              <a:ext cx="1377950" cy="5222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EC" sz="2800" b="1" dirty="0">
                  <a:solidFill>
                    <a:schemeClr val="accent6">
                      <a:lumMod val="50000"/>
                    </a:schemeClr>
                  </a:solidFill>
                </a:rPr>
                <a:t>9,3</a:t>
              </a:r>
              <a:r>
                <a:rPr lang="es-EC" sz="2500" b="1" dirty="0">
                  <a:solidFill>
                    <a:schemeClr val="accent6">
                      <a:lumMod val="50000"/>
                    </a:schemeClr>
                  </a:solidFill>
                </a:rPr>
                <a:t>%</a:t>
              </a:r>
            </a:p>
          </p:txBody>
        </p:sp>
        <p:cxnSp>
          <p:nvCxnSpPr>
            <p:cNvPr id="41" name="71 Conector recto"/>
            <p:cNvCxnSpPr/>
            <p:nvPr/>
          </p:nvCxnSpPr>
          <p:spPr>
            <a:xfrm rot="5400000">
              <a:off x="7593806" y="2897982"/>
              <a:ext cx="993775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72 Conector recto"/>
            <p:cNvCxnSpPr/>
            <p:nvPr/>
          </p:nvCxnSpPr>
          <p:spPr>
            <a:xfrm rot="5400000">
              <a:off x="9046369" y="2897982"/>
              <a:ext cx="993775" cy="15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52 Flecha derecha"/>
            <p:cNvSpPr/>
            <p:nvPr/>
          </p:nvSpPr>
          <p:spPr>
            <a:xfrm rot="5567636">
              <a:off x="1433512" y="4972051"/>
              <a:ext cx="441325" cy="41275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EC"/>
            </a:p>
          </p:txBody>
        </p:sp>
        <p:pic>
          <p:nvPicPr>
            <p:cNvPr id="44" name="Picture 3" descr="C:\Users\pmanzanares\Desktop\infografia-12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1648" t="55572" r="48915"/>
            <a:stretch>
              <a:fillRect/>
            </a:stretch>
          </p:blipFill>
          <p:spPr bwMode="auto">
            <a:xfrm>
              <a:off x="6094512" y="3865811"/>
              <a:ext cx="5524383" cy="2166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5" name="44 Rectángulo"/>
          <p:cNvSpPr/>
          <p:nvPr/>
        </p:nvSpPr>
        <p:spPr>
          <a:xfrm>
            <a:off x="2974947" y="4118744"/>
            <a:ext cx="1268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s-EC" b="1" dirty="0" smtClean="0"/>
              <a:t>847.778 </a:t>
            </a:r>
            <a:endParaRPr lang="es-EC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943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28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3"/>
            <a:ext cx="12187238" cy="105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1 CuadroTexto"/>
          <p:cNvSpPr txBox="1"/>
          <p:nvPr/>
        </p:nvSpPr>
        <p:spPr>
          <a:xfrm>
            <a:off x="2163075" y="96863"/>
            <a:ext cx="9912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32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Caracterización de Unidades Productivas - EPS</a:t>
            </a:r>
            <a:endParaRPr lang="es-EC" sz="32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sp>
        <p:nvSpPr>
          <p:cNvPr id="45" name="CuadroTexto 2"/>
          <p:cNvSpPr txBox="1">
            <a:spLocks noChangeArrowheads="1"/>
          </p:cNvSpPr>
          <p:nvPr/>
        </p:nvSpPr>
        <p:spPr bwMode="auto">
          <a:xfrm>
            <a:off x="380168" y="6430192"/>
            <a:ext cx="14896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C" sz="1200" b="1" dirty="0">
                <a:latin typeface="+mn-lt"/>
              </a:rPr>
              <a:t>Fuente</a:t>
            </a:r>
            <a:r>
              <a:rPr lang="es-EC" sz="1200" dirty="0">
                <a:latin typeface="+mn-lt"/>
              </a:rPr>
              <a:t>: SPCM - 2017</a:t>
            </a:r>
          </a:p>
        </p:txBody>
      </p:sp>
      <p:pic>
        <p:nvPicPr>
          <p:cNvPr id="46" name="13 Imagen" descr="grafico e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903" y="2038824"/>
            <a:ext cx="2668240" cy="205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1 Título"/>
          <p:cNvSpPr txBox="1">
            <a:spLocks/>
          </p:cNvSpPr>
          <p:nvPr/>
        </p:nvSpPr>
        <p:spPr bwMode="auto">
          <a:xfrm>
            <a:off x="461903" y="1251242"/>
            <a:ext cx="2668240" cy="44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Tipología</a:t>
            </a:r>
          </a:p>
        </p:txBody>
      </p:sp>
      <p:sp>
        <p:nvSpPr>
          <p:cNvPr id="48" name="1 Título"/>
          <p:cNvSpPr txBox="1">
            <a:spLocks/>
          </p:cNvSpPr>
          <p:nvPr/>
        </p:nvSpPr>
        <p:spPr bwMode="auto">
          <a:xfrm>
            <a:off x="3730142" y="1251242"/>
            <a:ext cx="2690463" cy="44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Vocación</a:t>
            </a:r>
          </a:p>
        </p:txBody>
      </p:sp>
      <p:sp>
        <p:nvSpPr>
          <p:cNvPr id="49" name="1 Título"/>
          <p:cNvSpPr txBox="1">
            <a:spLocks/>
          </p:cNvSpPr>
          <p:nvPr/>
        </p:nvSpPr>
        <p:spPr bwMode="auto">
          <a:xfrm>
            <a:off x="7047583" y="1240127"/>
            <a:ext cx="4385692" cy="44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Concentración Geográfica</a:t>
            </a:r>
          </a:p>
        </p:txBody>
      </p:sp>
      <p:pic>
        <p:nvPicPr>
          <p:cNvPr id="50" name="17 Imagen" descr="grafico vocac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0142" y="2057879"/>
            <a:ext cx="2690463" cy="207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19 Imagen" descr="grafico vocacin 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5539" y="4347584"/>
            <a:ext cx="619044" cy="18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1 Título"/>
          <p:cNvSpPr txBox="1">
            <a:spLocks/>
          </p:cNvSpPr>
          <p:nvPr/>
        </p:nvSpPr>
        <p:spPr bwMode="auto">
          <a:xfrm>
            <a:off x="1182534" y="4355524"/>
            <a:ext cx="2311099" cy="44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5"/>
                </a:solidFill>
              </a:rPr>
              <a:t>Asociaciones</a:t>
            </a:r>
          </a:p>
        </p:txBody>
      </p:sp>
      <p:sp>
        <p:nvSpPr>
          <p:cNvPr id="53" name="1 Título"/>
          <p:cNvSpPr txBox="1">
            <a:spLocks/>
          </p:cNvSpPr>
          <p:nvPr/>
        </p:nvSpPr>
        <p:spPr bwMode="auto">
          <a:xfrm>
            <a:off x="1193647" y="4803302"/>
            <a:ext cx="2312687" cy="44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4">
                    <a:lumMod val="50000"/>
                  </a:schemeClr>
                </a:solidFill>
              </a:rPr>
              <a:t>Cooperativas</a:t>
            </a:r>
          </a:p>
        </p:txBody>
      </p:sp>
      <p:sp>
        <p:nvSpPr>
          <p:cNvPr id="54" name="1 Título"/>
          <p:cNvSpPr txBox="1">
            <a:spLocks/>
          </p:cNvSpPr>
          <p:nvPr/>
        </p:nvSpPr>
        <p:spPr bwMode="auto">
          <a:xfrm>
            <a:off x="1193647" y="5251081"/>
            <a:ext cx="2312687" cy="44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6">
                    <a:lumMod val="75000"/>
                  </a:schemeClr>
                </a:solidFill>
              </a:rPr>
              <a:t>Otras</a:t>
            </a:r>
          </a:p>
        </p:txBody>
      </p:sp>
      <p:pic>
        <p:nvPicPr>
          <p:cNvPr id="5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7936" y="4393630"/>
            <a:ext cx="547617" cy="12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1 Título"/>
          <p:cNvSpPr txBox="1">
            <a:spLocks/>
          </p:cNvSpPr>
          <p:nvPr/>
        </p:nvSpPr>
        <p:spPr bwMode="auto">
          <a:xfrm>
            <a:off x="4498389" y="4285657"/>
            <a:ext cx="2311099" cy="44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5"/>
                </a:solidFill>
              </a:rPr>
              <a:t>Producción</a:t>
            </a:r>
          </a:p>
        </p:txBody>
      </p:sp>
      <p:sp>
        <p:nvSpPr>
          <p:cNvPr id="57" name="1 Título"/>
          <p:cNvSpPr txBox="1">
            <a:spLocks/>
          </p:cNvSpPr>
          <p:nvPr/>
        </p:nvSpPr>
        <p:spPr bwMode="auto">
          <a:xfrm>
            <a:off x="4498389" y="4787424"/>
            <a:ext cx="2311099" cy="44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4">
                    <a:lumMod val="50000"/>
                  </a:schemeClr>
                </a:solidFill>
              </a:rPr>
              <a:t>Servicios</a:t>
            </a:r>
          </a:p>
        </p:txBody>
      </p:sp>
      <p:sp>
        <p:nvSpPr>
          <p:cNvPr id="58" name="1 Título"/>
          <p:cNvSpPr txBox="1">
            <a:spLocks/>
          </p:cNvSpPr>
          <p:nvPr/>
        </p:nvSpPr>
        <p:spPr bwMode="auto">
          <a:xfrm>
            <a:off x="4536484" y="5365407"/>
            <a:ext cx="2312687" cy="44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Vivienda</a:t>
            </a:r>
          </a:p>
        </p:txBody>
      </p:sp>
      <p:sp>
        <p:nvSpPr>
          <p:cNvPr id="59" name="1 Título"/>
          <p:cNvSpPr txBox="1">
            <a:spLocks/>
          </p:cNvSpPr>
          <p:nvPr/>
        </p:nvSpPr>
        <p:spPr bwMode="auto">
          <a:xfrm>
            <a:off x="4498389" y="5892579"/>
            <a:ext cx="2311099" cy="44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6">
                    <a:lumMod val="75000"/>
                  </a:schemeClr>
                </a:solidFill>
              </a:rPr>
              <a:t>Consumo</a:t>
            </a:r>
          </a:p>
        </p:txBody>
      </p:sp>
      <p:sp>
        <p:nvSpPr>
          <p:cNvPr id="60" name="1 Título"/>
          <p:cNvSpPr txBox="1">
            <a:spLocks/>
          </p:cNvSpPr>
          <p:nvPr/>
        </p:nvSpPr>
        <p:spPr bwMode="auto">
          <a:xfrm>
            <a:off x="2026974" y="3291650"/>
            <a:ext cx="1033327" cy="38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78,44%</a:t>
            </a:r>
          </a:p>
        </p:txBody>
      </p:sp>
      <p:sp>
        <p:nvSpPr>
          <p:cNvPr id="61" name="1 Título"/>
          <p:cNvSpPr txBox="1">
            <a:spLocks/>
          </p:cNvSpPr>
          <p:nvPr/>
        </p:nvSpPr>
        <p:spPr bwMode="auto">
          <a:xfrm>
            <a:off x="695235" y="2327814"/>
            <a:ext cx="1033328" cy="38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20,78%</a:t>
            </a:r>
          </a:p>
        </p:txBody>
      </p:sp>
      <p:sp>
        <p:nvSpPr>
          <p:cNvPr id="62" name="1 Título"/>
          <p:cNvSpPr txBox="1">
            <a:spLocks/>
          </p:cNvSpPr>
          <p:nvPr/>
        </p:nvSpPr>
        <p:spPr bwMode="auto">
          <a:xfrm>
            <a:off x="1509519" y="1583104"/>
            <a:ext cx="1033327" cy="38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0,78%</a:t>
            </a:r>
          </a:p>
        </p:txBody>
      </p:sp>
      <p:sp>
        <p:nvSpPr>
          <p:cNvPr id="63" name="1 Título"/>
          <p:cNvSpPr txBox="1">
            <a:spLocks/>
          </p:cNvSpPr>
          <p:nvPr/>
        </p:nvSpPr>
        <p:spPr bwMode="auto">
          <a:xfrm>
            <a:off x="5434895" y="3096342"/>
            <a:ext cx="1034915" cy="38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55,21%</a:t>
            </a:r>
          </a:p>
        </p:txBody>
      </p:sp>
      <p:sp>
        <p:nvSpPr>
          <p:cNvPr id="64" name="1 Título"/>
          <p:cNvSpPr txBox="1">
            <a:spLocks/>
          </p:cNvSpPr>
          <p:nvPr/>
        </p:nvSpPr>
        <p:spPr bwMode="auto">
          <a:xfrm>
            <a:off x="3730140" y="3037591"/>
            <a:ext cx="1033328" cy="38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40,59%</a:t>
            </a:r>
          </a:p>
        </p:txBody>
      </p:sp>
      <p:sp>
        <p:nvSpPr>
          <p:cNvPr id="65" name="1 Título"/>
          <p:cNvSpPr txBox="1">
            <a:spLocks/>
          </p:cNvSpPr>
          <p:nvPr/>
        </p:nvSpPr>
        <p:spPr bwMode="auto">
          <a:xfrm>
            <a:off x="4065061" y="1679964"/>
            <a:ext cx="1031741" cy="3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3,17%</a:t>
            </a:r>
          </a:p>
        </p:txBody>
      </p:sp>
      <p:sp>
        <p:nvSpPr>
          <p:cNvPr id="66" name="1 Título"/>
          <p:cNvSpPr txBox="1">
            <a:spLocks/>
          </p:cNvSpPr>
          <p:nvPr/>
        </p:nvSpPr>
        <p:spPr bwMode="auto">
          <a:xfrm>
            <a:off x="4926958" y="1667261"/>
            <a:ext cx="1193645" cy="3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0,96%</a:t>
            </a:r>
          </a:p>
        </p:txBody>
      </p:sp>
      <p:pic>
        <p:nvPicPr>
          <p:cNvPr id="67" name="38 Imagen" descr="map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3776" y="1665676"/>
            <a:ext cx="4463469" cy="382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1 Título"/>
          <p:cNvSpPr txBox="1">
            <a:spLocks/>
          </p:cNvSpPr>
          <p:nvPr/>
        </p:nvSpPr>
        <p:spPr bwMode="auto">
          <a:xfrm>
            <a:off x="9666619" y="5665514"/>
            <a:ext cx="2311099" cy="708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s-EC" altLang="es-EC" sz="1500" b="1" dirty="0">
              <a:solidFill>
                <a:schemeClr val="accent5"/>
              </a:solidFill>
            </a:endParaRPr>
          </a:p>
        </p:txBody>
      </p:sp>
      <p:sp>
        <p:nvSpPr>
          <p:cNvPr id="69" name="1 Título"/>
          <p:cNvSpPr txBox="1">
            <a:spLocks/>
          </p:cNvSpPr>
          <p:nvPr/>
        </p:nvSpPr>
        <p:spPr bwMode="auto">
          <a:xfrm>
            <a:off x="6679330" y="5430507"/>
            <a:ext cx="2222211" cy="66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70 % EPS concentradas en 9 provincias</a:t>
            </a:r>
          </a:p>
        </p:txBody>
      </p:sp>
      <p:sp>
        <p:nvSpPr>
          <p:cNvPr id="70" name="Rectangle 32"/>
          <p:cNvSpPr>
            <a:spLocks noChangeArrowheads="1"/>
          </p:cNvSpPr>
          <p:nvPr/>
        </p:nvSpPr>
        <p:spPr bwMode="auto">
          <a:xfrm>
            <a:off x="693650" y="2632684"/>
            <a:ext cx="914281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2.501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71" name="Rectangle 32"/>
          <p:cNvSpPr>
            <a:spLocks noChangeArrowheads="1"/>
          </p:cNvSpPr>
          <p:nvPr/>
        </p:nvSpPr>
        <p:spPr bwMode="auto">
          <a:xfrm>
            <a:off x="1806342" y="3586993"/>
            <a:ext cx="915869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9.440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72" name="Rectangle 32"/>
          <p:cNvSpPr>
            <a:spLocks noChangeArrowheads="1"/>
          </p:cNvSpPr>
          <p:nvPr/>
        </p:nvSpPr>
        <p:spPr bwMode="auto">
          <a:xfrm>
            <a:off x="1473008" y="1884799"/>
            <a:ext cx="915869" cy="18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>
              <a:defRPr/>
            </a:pPr>
            <a:r>
              <a:rPr lang="es-EC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94</a:t>
            </a:r>
            <a:endParaRPr lang="es-EC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Rectangle 32"/>
          <p:cNvSpPr>
            <a:spLocks noChangeArrowheads="1"/>
          </p:cNvSpPr>
          <p:nvPr/>
        </p:nvSpPr>
        <p:spPr bwMode="auto">
          <a:xfrm>
            <a:off x="5434892" y="3425033"/>
            <a:ext cx="915869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6.645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74" name="Rectangle 32"/>
          <p:cNvSpPr>
            <a:spLocks noChangeArrowheads="1"/>
          </p:cNvSpPr>
          <p:nvPr/>
        </p:nvSpPr>
        <p:spPr bwMode="auto">
          <a:xfrm>
            <a:off x="3849189" y="3332934"/>
            <a:ext cx="914281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6.645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75" name="Rectangle 32"/>
          <p:cNvSpPr>
            <a:spLocks noChangeArrowheads="1"/>
          </p:cNvSpPr>
          <p:nvPr/>
        </p:nvSpPr>
        <p:spPr bwMode="auto">
          <a:xfrm>
            <a:off x="4039662" y="1948316"/>
            <a:ext cx="915868" cy="18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>
              <a:defRPr/>
            </a:pPr>
            <a:r>
              <a:rPr lang="es-EC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382</a:t>
            </a:r>
          </a:p>
        </p:txBody>
      </p:sp>
      <p:sp>
        <p:nvSpPr>
          <p:cNvPr id="76" name="Rectangle 32"/>
          <p:cNvSpPr>
            <a:spLocks noChangeArrowheads="1"/>
          </p:cNvSpPr>
          <p:nvPr/>
        </p:nvSpPr>
        <p:spPr bwMode="auto">
          <a:xfrm>
            <a:off x="4849182" y="1907029"/>
            <a:ext cx="915868" cy="18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914400">
              <a:defRPr/>
            </a:pPr>
            <a:r>
              <a:rPr lang="es-EC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116</a:t>
            </a:r>
          </a:p>
        </p:txBody>
      </p:sp>
      <p:graphicFrame>
        <p:nvGraphicFramePr>
          <p:cNvPr id="77" name="37 Tabla"/>
          <p:cNvGraphicFramePr>
            <a:graphicFrameLocks noGrp="1"/>
          </p:cNvGraphicFramePr>
          <p:nvPr/>
        </p:nvGraphicFramePr>
        <p:xfrm>
          <a:off x="9655506" y="4372990"/>
          <a:ext cx="1834911" cy="161168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091780"/>
                <a:gridCol w="743131"/>
              </a:tblGrid>
              <a:tr h="159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Guayas</a:t>
                      </a:r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17%</a:t>
                      </a:r>
                    </a:p>
                  </a:txBody>
                  <a:tcPr marL="12375" marR="12375" marT="9524" marB="0" anchor="ctr"/>
                </a:tc>
              </a:tr>
              <a:tr h="159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Pichincha</a:t>
                      </a:r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13%</a:t>
                      </a:r>
                    </a:p>
                  </a:txBody>
                  <a:tcPr marL="12375" marR="12375" marT="9524" marB="0" anchor="ctr"/>
                </a:tc>
              </a:tr>
              <a:tr h="159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Manabí</a:t>
                      </a:r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10%</a:t>
                      </a:r>
                    </a:p>
                  </a:txBody>
                  <a:tcPr marL="12375" marR="12375" marT="9524" marB="0" anchor="ctr"/>
                </a:tc>
              </a:tr>
              <a:tr h="159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El Oro</a:t>
                      </a:r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6%</a:t>
                      </a:r>
                    </a:p>
                  </a:txBody>
                  <a:tcPr marL="12375" marR="12375" marT="9524" marB="0" anchor="ctr"/>
                </a:tc>
              </a:tr>
              <a:tr h="159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Esmeraldas</a:t>
                      </a:r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6%</a:t>
                      </a:r>
                    </a:p>
                  </a:txBody>
                  <a:tcPr marL="12375" marR="12375" marT="9524" marB="0" anchor="ctr"/>
                </a:tc>
              </a:tr>
              <a:tr h="159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Los Ríos</a:t>
                      </a:r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6%</a:t>
                      </a:r>
                    </a:p>
                  </a:txBody>
                  <a:tcPr marL="12375" marR="12375" marT="9524" marB="0" anchor="ctr"/>
                </a:tc>
              </a:tr>
              <a:tr h="159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Tungurahua</a:t>
                      </a:r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5%</a:t>
                      </a:r>
                    </a:p>
                  </a:txBody>
                  <a:tcPr marL="12375" marR="12375" marT="9524" marB="0" anchor="ctr"/>
                </a:tc>
              </a:tr>
              <a:tr h="173758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Chimborazo</a:t>
                      </a:r>
                      <a:r>
                        <a:rPr lang="es-EC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4%</a:t>
                      </a:r>
                    </a:p>
                  </a:txBody>
                  <a:tcPr marL="12375" marR="12375" marT="9524" marB="0" anchor="ctr"/>
                </a:tc>
              </a:tr>
              <a:tr h="159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Azuay </a:t>
                      </a:r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3%</a:t>
                      </a:r>
                    </a:p>
                  </a:txBody>
                  <a:tcPr marL="12375" marR="12375" marT="9524" marB="0" anchor="ctr"/>
                </a:tc>
              </a:tr>
              <a:tr h="1597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Otros </a:t>
                      </a:r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/>
                        </a:rPr>
                        <a:t> 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30%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6026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2B51CA-96C0-429E-83AF-DC76CB63C9BB}" type="slidenum">
              <a:rPr lang="es-EC" smtClean="0"/>
              <a:pPr>
                <a:defRPr/>
              </a:pPr>
              <a:t>29</a:t>
            </a:fld>
            <a:endParaRPr lang="es-EC"/>
          </a:p>
        </p:txBody>
      </p:sp>
      <p:pic>
        <p:nvPicPr>
          <p:cNvPr id="3" name="Imagen 36" descr="26 abr 2018 Portada_ppt_reactivación_productiva-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3"/>
            <a:ext cx="12187238" cy="105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1 CuadroTexto"/>
          <p:cNvSpPr txBox="1"/>
          <p:nvPr/>
        </p:nvSpPr>
        <p:spPr>
          <a:xfrm>
            <a:off x="2235749" y="51539"/>
            <a:ext cx="9912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36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Arial Hebrew" charset="-79"/>
                <a:cs typeface="Arial Hebrew" charset="-79"/>
              </a:rPr>
              <a:t>Caracterización de Artesanos </a:t>
            </a:r>
            <a:endParaRPr lang="es-EC" sz="3600" b="1" dirty="0">
              <a:solidFill>
                <a:schemeClr val="accent1">
                  <a:lumMod val="50000"/>
                </a:schemeClr>
              </a:solidFill>
              <a:latin typeface="Calibri" pitchFamily="34" charset="0"/>
              <a:ea typeface="Arial Hebrew" charset="-79"/>
              <a:cs typeface="Arial Hebrew" charset="-79"/>
            </a:endParaRPr>
          </a:p>
        </p:txBody>
      </p:sp>
      <p:pic>
        <p:nvPicPr>
          <p:cNvPr id="38" name="45 Imagen" descr="Untitled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1412" y="2157915"/>
            <a:ext cx="2949191" cy="226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29 Imagen" descr="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160" y="2132506"/>
            <a:ext cx="2955540" cy="226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26 Imagen" descr="mapa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47585" y="1714900"/>
            <a:ext cx="4652357" cy="399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" name="33 Tabla"/>
          <p:cNvGraphicFramePr>
            <a:graphicFrameLocks noGrp="1"/>
          </p:cNvGraphicFramePr>
          <p:nvPr/>
        </p:nvGraphicFramePr>
        <p:xfrm>
          <a:off x="9715823" y="4571472"/>
          <a:ext cx="1834911" cy="16313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091780"/>
                <a:gridCol w="743131"/>
              </a:tblGrid>
              <a:tr h="16195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Pichincha</a:t>
                      </a:r>
                    </a:p>
                  </a:txBody>
                  <a:tcPr marL="12375" marR="12375" marT="952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24%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3" marB="0" anchor="ctr"/>
                </a:tc>
              </a:tr>
              <a:tr h="16195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Azuay</a:t>
                      </a:r>
                    </a:p>
                  </a:txBody>
                  <a:tcPr marL="12375" marR="12375" marT="952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13%</a:t>
                      </a:r>
                    </a:p>
                  </a:txBody>
                  <a:tcPr marL="12375" marR="12375" marT="9523" marB="0" anchor="ctr"/>
                </a:tc>
              </a:tr>
              <a:tr h="16195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Guayas</a:t>
                      </a:r>
                    </a:p>
                  </a:txBody>
                  <a:tcPr marL="12375" marR="12375" marT="952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10%</a:t>
                      </a:r>
                    </a:p>
                  </a:txBody>
                  <a:tcPr marL="12375" marR="12375" marT="9523" marB="0" anchor="ctr"/>
                </a:tc>
              </a:tr>
              <a:tr h="16195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Tungurahua</a:t>
                      </a:r>
                    </a:p>
                  </a:txBody>
                  <a:tcPr marL="12375" marR="12375" marT="952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6%</a:t>
                      </a:r>
                    </a:p>
                  </a:txBody>
                  <a:tcPr marL="12375" marR="12375" marT="9523" marB="0" anchor="ctr"/>
                </a:tc>
              </a:tr>
              <a:tr h="16195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Cotopaxi</a:t>
                      </a:r>
                    </a:p>
                  </a:txBody>
                  <a:tcPr marL="12375" marR="12375" marT="952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6%</a:t>
                      </a:r>
                    </a:p>
                  </a:txBody>
                  <a:tcPr marL="12375" marR="12375" marT="9523" marB="0" anchor="ctr"/>
                </a:tc>
              </a:tr>
              <a:tr h="16195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Manabí</a:t>
                      </a:r>
                    </a:p>
                  </a:txBody>
                  <a:tcPr marL="12375" marR="12375" marT="952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5%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3" marB="0" anchor="ctr"/>
                </a:tc>
              </a:tr>
              <a:tr h="16195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Loja</a:t>
                      </a:r>
                    </a:p>
                  </a:txBody>
                  <a:tcPr marL="12375" marR="12375" marT="952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5%</a:t>
                      </a:r>
                    </a:p>
                  </a:txBody>
                  <a:tcPr marL="12375" marR="12375" marT="9523" marB="0" anchor="ctr"/>
                </a:tc>
              </a:tr>
              <a:tr h="17373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Chimborazo</a:t>
                      </a:r>
                    </a:p>
                  </a:txBody>
                  <a:tcPr marL="12375" marR="12375" marT="952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5%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3" marB="0" anchor="ctr"/>
                </a:tc>
              </a:tr>
              <a:tr h="16195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Santa Elena</a:t>
                      </a:r>
                    </a:p>
                  </a:txBody>
                  <a:tcPr marL="12375" marR="12375" marT="952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4%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3" marB="0" anchor="ctr"/>
                </a:tc>
              </a:tr>
              <a:tr h="16195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0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Otros</a:t>
                      </a:r>
                      <a:endParaRPr lang="es-EC" sz="10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2375" marR="12375" marT="952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C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/>
                        </a:rPr>
                        <a:t>21%</a:t>
                      </a:r>
                      <a:endParaRPr lang="es-EC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</a:endParaRPr>
                    </a:p>
                  </a:txBody>
                  <a:tcPr marL="12375" marR="12375" marT="9523" marB="0" anchor="ctr"/>
                </a:tc>
              </a:tr>
            </a:tbl>
          </a:graphicData>
        </a:graphic>
      </p:graphicFrame>
      <p:sp>
        <p:nvSpPr>
          <p:cNvPr id="42" name="CuadroTexto 2"/>
          <p:cNvSpPr txBox="1">
            <a:spLocks noChangeArrowheads="1"/>
          </p:cNvSpPr>
          <p:nvPr/>
        </p:nvSpPr>
        <p:spPr bwMode="auto">
          <a:xfrm>
            <a:off x="22978" y="6430192"/>
            <a:ext cx="14175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C" sz="1200" b="1" dirty="0">
                <a:latin typeface="+mn-lt"/>
              </a:rPr>
              <a:t>Fuente</a:t>
            </a:r>
            <a:r>
              <a:rPr lang="es-EC" sz="1200" dirty="0">
                <a:latin typeface="+mn-lt"/>
              </a:rPr>
              <a:t>: SMA - 2017</a:t>
            </a:r>
          </a:p>
        </p:txBody>
      </p:sp>
      <p:sp>
        <p:nvSpPr>
          <p:cNvPr id="43" name="1 Título"/>
          <p:cNvSpPr txBox="1">
            <a:spLocks/>
          </p:cNvSpPr>
          <p:nvPr/>
        </p:nvSpPr>
        <p:spPr bwMode="auto">
          <a:xfrm>
            <a:off x="495235" y="1251242"/>
            <a:ext cx="2668241" cy="44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Vocación</a:t>
            </a:r>
          </a:p>
        </p:txBody>
      </p:sp>
      <p:sp>
        <p:nvSpPr>
          <p:cNvPr id="44" name="1 Título"/>
          <p:cNvSpPr txBox="1">
            <a:spLocks/>
          </p:cNvSpPr>
          <p:nvPr/>
        </p:nvSpPr>
        <p:spPr bwMode="auto">
          <a:xfrm>
            <a:off x="3730142" y="1251242"/>
            <a:ext cx="2690463" cy="44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Actividades</a:t>
            </a:r>
          </a:p>
        </p:txBody>
      </p:sp>
      <p:sp>
        <p:nvSpPr>
          <p:cNvPr id="78" name="1 Título"/>
          <p:cNvSpPr txBox="1">
            <a:spLocks/>
          </p:cNvSpPr>
          <p:nvPr/>
        </p:nvSpPr>
        <p:spPr bwMode="auto">
          <a:xfrm>
            <a:off x="7047583" y="1240127"/>
            <a:ext cx="4385692" cy="44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C" altLang="es-EC" sz="2400" b="1" dirty="0">
                <a:solidFill>
                  <a:schemeClr val="accent5">
                    <a:lumMod val="50000"/>
                  </a:schemeClr>
                </a:solidFill>
                <a:latin typeface="Franklin Gothic Book" panose="020B0503020102020204" pitchFamily="34" charset="0"/>
                <a:ea typeface="Arial Hebrew" charset="-79"/>
                <a:cs typeface="Arial Hebrew" charset="-79"/>
              </a:rPr>
              <a:t>Concentración Geográfica</a:t>
            </a:r>
          </a:p>
        </p:txBody>
      </p:sp>
      <p:sp>
        <p:nvSpPr>
          <p:cNvPr id="79" name="1 Título"/>
          <p:cNvSpPr txBox="1">
            <a:spLocks/>
          </p:cNvSpPr>
          <p:nvPr/>
        </p:nvSpPr>
        <p:spPr bwMode="auto">
          <a:xfrm>
            <a:off x="4336485" y="5255842"/>
            <a:ext cx="2312687" cy="315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5"/>
                </a:solidFill>
              </a:rPr>
              <a:t>Confección</a:t>
            </a:r>
          </a:p>
        </p:txBody>
      </p:sp>
      <p:sp>
        <p:nvSpPr>
          <p:cNvPr id="80" name="1 Título"/>
          <p:cNvSpPr txBox="1">
            <a:spLocks/>
          </p:cNvSpPr>
          <p:nvPr/>
        </p:nvSpPr>
        <p:spPr bwMode="auto">
          <a:xfrm>
            <a:off x="1423805" y="5363819"/>
            <a:ext cx="2311099" cy="44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Servicios</a:t>
            </a:r>
          </a:p>
        </p:txBody>
      </p:sp>
      <p:sp>
        <p:nvSpPr>
          <p:cNvPr id="81" name="1 Título"/>
          <p:cNvSpPr txBox="1">
            <a:spLocks/>
          </p:cNvSpPr>
          <p:nvPr/>
        </p:nvSpPr>
        <p:spPr bwMode="auto">
          <a:xfrm>
            <a:off x="317459" y="2974079"/>
            <a:ext cx="1033328" cy="39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37,37%</a:t>
            </a:r>
          </a:p>
        </p:txBody>
      </p:sp>
      <p:sp>
        <p:nvSpPr>
          <p:cNvPr id="82" name="1 Título"/>
          <p:cNvSpPr txBox="1">
            <a:spLocks/>
          </p:cNvSpPr>
          <p:nvPr/>
        </p:nvSpPr>
        <p:spPr bwMode="auto">
          <a:xfrm>
            <a:off x="3914268" y="3410742"/>
            <a:ext cx="1031741" cy="3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83" name="1 Título"/>
          <p:cNvSpPr txBox="1">
            <a:spLocks/>
          </p:cNvSpPr>
          <p:nvPr/>
        </p:nvSpPr>
        <p:spPr bwMode="auto">
          <a:xfrm>
            <a:off x="4342835" y="3753719"/>
            <a:ext cx="1195232" cy="300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84" name="1 Título"/>
          <p:cNvSpPr txBox="1">
            <a:spLocks/>
          </p:cNvSpPr>
          <p:nvPr/>
        </p:nvSpPr>
        <p:spPr bwMode="auto">
          <a:xfrm>
            <a:off x="9666619" y="4093523"/>
            <a:ext cx="2311099" cy="228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s-EC" altLang="es-EC" sz="1500" b="1" dirty="0">
              <a:solidFill>
                <a:schemeClr val="accent5"/>
              </a:solidFill>
            </a:endParaRPr>
          </a:p>
        </p:txBody>
      </p:sp>
      <p:sp>
        <p:nvSpPr>
          <p:cNvPr id="85" name="1 Título"/>
          <p:cNvSpPr txBox="1">
            <a:spLocks/>
          </p:cNvSpPr>
          <p:nvPr/>
        </p:nvSpPr>
        <p:spPr bwMode="auto">
          <a:xfrm>
            <a:off x="6442824" y="5663927"/>
            <a:ext cx="2220623" cy="668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79 % Artesanos concentrados en 9 provincias</a:t>
            </a:r>
          </a:p>
        </p:txBody>
      </p:sp>
      <p:sp>
        <p:nvSpPr>
          <p:cNvPr id="86" name="Rectangle 32"/>
          <p:cNvSpPr>
            <a:spLocks noChangeArrowheads="1"/>
          </p:cNvSpPr>
          <p:nvPr/>
        </p:nvSpPr>
        <p:spPr bwMode="auto">
          <a:xfrm>
            <a:off x="325396" y="3264658"/>
            <a:ext cx="915868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3.366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87" name="Rectangle 32"/>
          <p:cNvSpPr>
            <a:spLocks noChangeArrowheads="1"/>
          </p:cNvSpPr>
          <p:nvPr/>
        </p:nvSpPr>
        <p:spPr bwMode="auto">
          <a:xfrm>
            <a:off x="2336498" y="3105871"/>
            <a:ext cx="915869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5.642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88" name="Rectangle 32"/>
          <p:cNvSpPr>
            <a:spLocks noChangeArrowheads="1"/>
          </p:cNvSpPr>
          <p:nvPr/>
        </p:nvSpPr>
        <p:spPr bwMode="auto">
          <a:xfrm>
            <a:off x="3652365" y="3655271"/>
            <a:ext cx="915868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741</a:t>
            </a:r>
          </a:p>
        </p:txBody>
      </p:sp>
      <p:sp>
        <p:nvSpPr>
          <p:cNvPr id="89" name="Rectangle 32"/>
          <p:cNvSpPr>
            <a:spLocks noChangeArrowheads="1"/>
          </p:cNvSpPr>
          <p:nvPr/>
        </p:nvSpPr>
        <p:spPr bwMode="auto">
          <a:xfrm>
            <a:off x="4207915" y="4001426"/>
            <a:ext cx="914281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941</a:t>
            </a:r>
          </a:p>
        </p:txBody>
      </p:sp>
      <p:sp>
        <p:nvSpPr>
          <p:cNvPr id="90" name="1 Título"/>
          <p:cNvSpPr txBox="1">
            <a:spLocks/>
          </p:cNvSpPr>
          <p:nvPr/>
        </p:nvSpPr>
        <p:spPr bwMode="auto">
          <a:xfrm>
            <a:off x="1449202" y="4747726"/>
            <a:ext cx="2312686" cy="44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6">
                    <a:lumMod val="75000"/>
                  </a:schemeClr>
                </a:solidFill>
              </a:rPr>
              <a:t>Producción</a:t>
            </a:r>
          </a:p>
        </p:txBody>
      </p:sp>
      <p:pic>
        <p:nvPicPr>
          <p:cNvPr id="91" name="31 Imagen" descr="fedf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7246"/>
          <a:stretch>
            <a:fillRect/>
          </a:stretch>
        </p:blipFill>
        <p:spPr bwMode="auto">
          <a:xfrm>
            <a:off x="693648" y="5338411"/>
            <a:ext cx="755552" cy="57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1 Título"/>
          <p:cNvSpPr txBox="1">
            <a:spLocks/>
          </p:cNvSpPr>
          <p:nvPr/>
        </p:nvSpPr>
        <p:spPr bwMode="auto">
          <a:xfrm>
            <a:off x="2246023" y="2781944"/>
            <a:ext cx="1033327" cy="38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62,63%</a:t>
            </a:r>
          </a:p>
        </p:txBody>
      </p:sp>
      <p:pic>
        <p:nvPicPr>
          <p:cNvPr id="93" name="34 Imagen" descr="czcxzcz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71409" y="5659160"/>
            <a:ext cx="298411" cy="35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43 Imagen" descr="fsffas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49189" y="5255842"/>
            <a:ext cx="436505" cy="315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44 Imagen" descr="fsf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2047" y="4876342"/>
            <a:ext cx="415871" cy="28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45 Imagen" descr="pa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61885" y="4576234"/>
            <a:ext cx="484125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1 Título"/>
          <p:cNvSpPr txBox="1">
            <a:spLocks/>
          </p:cNvSpPr>
          <p:nvPr/>
        </p:nvSpPr>
        <p:spPr bwMode="auto">
          <a:xfrm>
            <a:off x="4355535" y="4811241"/>
            <a:ext cx="2312687" cy="44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Servicios</a:t>
            </a:r>
          </a:p>
        </p:txBody>
      </p:sp>
      <p:sp>
        <p:nvSpPr>
          <p:cNvPr id="98" name="1 Título"/>
          <p:cNvSpPr txBox="1">
            <a:spLocks/>
          </p:cNvSpPr>
          <p:nvPr/>
        </p:nvSpPr>
        <p:spPr bwMode="auto">
          <a:xfrm>
            <a:off x="4346009" y="4458735"/>
            <a:ext cx="2311099" cy="44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6">
                    <a:lumMod val="75000"/>
                  </a:schemeClr>
                </a:solidFill>
              </a:rPr>
              <a:t>Panadería</a:t>
            </a:r>
          </a:p>
        </p:txBody>
      </p:sp>
      <p:sp>
        <p:nvSpPr>
          <p:cNvPr id="99" name="1 Título"/>
          <p:cNvSpPr txBox="1">
            <a:spLocks/>
          </p:cNvSpPr>
          <p:nvPr/>
        </p:nvSpPr>
        <p:spPr bwMode="auto">
          <a:xfrm>
            <a:off x="4387281" y="5716323"/>
            <a:ext cx="2311099" cy="31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4">
                    <a:lumMod val="50000"/>
                  </a:schemeClr>
                </a:solidFill>
              </a:rPr>
              <a:t>Lácteos</a:t>
            </a:r>
          </a:p>
        </p:txBody>
      </p:sp>
      <p:pic>
        <p:nvPicPr>
          <p:cNvPr id="100" name="31 Imagen" descr="fedf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0"/>
          <a:stretch>
            <a:fillRect/>
          </a:stretch>
        </p:blipFill>
        <p:spPr bwMode="auto">
          <a:xfrm>
            <a:off x="593650" y="4601640"/>
            <a:ext cx="757139" cy="54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Rectangle 32"/>
          <p:cNvSpPr>
            <a:spLocks noChangeArrowheads="1"/>
          </p:cNvSpPr>
          <p:nvPr/>
        </p:nvSpPr>
        <p:spPr bwMode="auto">
          <a:xfrm>
            <a:off x="5699971" y="2975666"/>
            <a:ext cx="915868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3.366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102" name="1 Título"/>
          <p:cNvSpPr txBox="1">
            <a:spLocks/>
          </p:cNvSpPr>
          <p:nvPr/>
        </p:nvSpPr>
        <p:spPr bwMode="auto">
          <a:xfrm>
            <a:off x="5826957" y="2637448"/>
            <a:ext cx="1031741" cy="38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37%</a:t>
            </a:r>
          </a:p>
        </p:txBody>
      </p:sp>
      <p:sp>
        <p:nvSpPr>
          <p:cNvPr id="103" name="1 Título"/>
          <p:cNvSpPr txBox="1">
            <a:spLocks/>
          </p:cNvSpPr>
          <p:nvPr/>
        </p:nvSpPr>
        <p:spPr bwMode="auto">
          <a:xfrm>
            <a:off x="4126965" y="2456434"/>
            <a:ext cx="1031741" cy="39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17%</a:t>
            </a:r>
          </a:p>
        </p:txBody>
      </p:sp>
      <p:sp>
        <p:nvSpPr>
          <p:cNvPr id="104" name="Rectangle 32"/>
          <p:cNvSpPr>
            <a:spLocks noChangeArrowheads="1"/>
          </p:cNvSpPr>
          <p:nvPr/>
        </p:nvSpPr>
        <p:spPr bwMode="auto">
          <a:xfrm>
            <a:off x="3928554" y="2754953"/>
            <a:ext cx="915868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1.489</a:t>
            </a:r>
            <a:endParaRPr lang="es-EC" sz="1200">
              <a:solidFill>
                <a:schemeClr val="bg1"/>
              </a:solidFill>
            </a:endParaRPr>
          </a:p>
        </p:txBody>
      </p:sp>
      <p:sp>
        <p:nvSpPr>
          <p:cNvPr id="105" name="43 Elipse"/>
          <p:cNvSpPr/>
          <p:nvPr/>
        </p:nvSpPr>
        <p:spPr>
          <a:xfrm>
            <a:off x="3899981" y="6172042"/>
            <a:ext cx="219046" cy="17149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C"/>
          </a:p>
        </p:txBody>
      </p:sp>
      <p:sp>
        <p:nvSpPr>
          <p:cNvPr id="106" name="1 Título"/>
          <p:cNvSpPr txBox="1">
            <a:spLocks/>
          </p:cNvSpPr>
          <p:nvPr/>
        </p:nvSpPr>
        <p:spPr bwMode="auto">
          <a:xfrm>
            <a:off x="4403154" y="6092648"/>
            <a:ext cx="2312687" cy="31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EC" altLang="es-EC" sz="1500" b="1" dirty="0">
                <a:solidFill>
                  <a:schemeClr val="accent3">
                    <a:lumMod val="50000"/>
                  </a:schemeClr>
                </a:solidFill>
              </a:rPr>
              <a:t>Otros</a:t>
            </a:r>
          </a:p>
        </p:txBody>
      </p:sp>
      <p:sp>
        <p:nvSpPr>
          <p:cNvPr id="107" name="1 Título"/>
          <p:cNvSpPr txBox="1">
            <a:spLocks/>
          </p:cNvSpPr>
          <p:nvPr/>
        </p:nvSpPr>
        <p:spPr bwMode="auto">
          <a:xfrm>
            <a:off x="5190449" y="3841055"/>
            <a:ext cx="1195232" cy="300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C" altLang="es-EC" sz="1400" b="1">
                <a:solidFill>
                  <a:schemeClr val="bg1"/>
                </a:solidFill>
              </a:rPr>
              <a:t>28%</a:t>
            </a:r>
          </a:p>
        </p:txBody>
      </p:sp>
      <p:sp>
        <p:nvSpPr>
          <p:cNvPr id="108" name="Rectangle 32"/>
          <p:cNvSpPr>
            <a:spLocks noChangeArrowheads="1"/>
          </p:cNvSpPr>
          <p:nvPr/>
        </p:nvSpPr>
        <p:spPr bwMode="auto">
          <a:xfrm>
            <a:off x="5055532" y="4090349"/>
            <a:ext cx="914281" cy="18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hangingPunct="1"/>
            <a:r>
              <a:rPr lang="es-EC" sz="1200" b="1">
                <a:solidFill>
                  <a:schemeClr val="bg1"/>
                </a:solidFill>
              </a:rPr>
              <a:t>2.471</a:t>
            </a:r>
          </a:p>
        </p:txBody>
      </p:sp>
    </p:spTree>
    <p:extLst>
      <p:ext uri="{BB962C8B-B14F-4D97-AF65-F5344CB8AC3E}">
        <p14:creationId xmlns:p14="http://schemas.microsoft.com/office/powerpoint/2010/main" xmlns="" val="8615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6" descr="26 abr 2018 Portada_ppt_reactivación_productiva-0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2"/>
            <a:ext cx="12187238" cy="105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ángulo 7"/>
          <p:cNvSpPr/>
          <p:nvPr/>
        </p:nvSpPr>
        <p:spPr>
          <a:xfrm>
            <a:off x="2257721" y="-70435"/>
            <a:ext cx="1219041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3200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+mj-ea"/>
                <a:cs typeface="Arial Hebrew" charset="-79"/>
              </a:rPr>
              <a:t>Sector Externo-Balanza </a:t>
            </a:r>
            <a:r>
              <a:rPr lang="es-EC" sz="32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+mj-ea"/>
                <a:cs typeface="Arial Hebrew" charset="-79"/>
              </a:rPr>
              <a:t>Comercial Ecuador</a:t>
            </a:r>
          </a:p>
          <a:p>
            <a:r>
              <a:rPr lang="es-ES_tradnl" sz="2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Arial Hebrew" charset="-79"/>
              </a:rPr>
              <a:t>Millones de USD</a:t>
            </a:r>
            <a:endParaRPr lang="es-EC" sz="2100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ea typeface="+mj-ea"/>
              <a:cs typeface="Arial Hebrew" charset="-79"/>
            </a:endParaRPr>
          </a:p>
        </p:txBody>
      </p:sp>
      <p:sp>
        <p:nvSpPr>
          <p:cNvPr id="4" name="2 CuadroTexto">
            <a:extLst>
              <a:ext uri="{FF2B5EF4-FFF2-40B4-BE49-F238E27FC236}">
                <a16:creationId xmlns="" xmlns:a16="http://schemas.microsoft.com/office/drawing/2014/main" id="{02E7C568-129B-41A5-AEAA-3EFD77C9D6F3}"/>
              </a:ext>
            </a:extLst>
          </p:cNvPr>
          <p:cNvSpPr txBox="1"/>
          <p:nvPr/>
        </p:nvSpPr>
        <p:spPr>
          <a:xfrm>
            <a:off x="-20050" y="6412130"/>
            <a:ext cx="2753228" cy="446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>
                <a:solidFill>
                  <a:prstClr val="black"/>
                </a:solidFill>
              </a:rPr>
              <a:t>BCE</a:t>
            </a:r>
          </a:p>
          <a:p>
            <a:pPr eaLnBrk="1" hangingPunct="1">
              <a:defRPr/>
            </a:pPr>
            <a:endParaRPr lang="es-ES" sz="100" dirty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Elaborado por: </a:t>
            </a:r>
            <a:r>
              <a:rPr lang="es-ES" sz="1100" dirty="0">
                <a:solidFill>
                  <a:prstClr val="black"/>
                </a:solidFill>
              </a:rPr>
              <a:t>CGEPMI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87AC9409-DEB5-4438-B298-5A7D5C05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FA0FA-4C5D-4AE1-9D0D-CCB04B6D5846}" type="slidenum">
              <a:rPr lang="es-MX" smtClean="0"/>
              <a:pPr/>
              <a:t>3</a:t>
            </a:fld>
            <a:endParaRPr lang="es-MX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C63075F9-816A-4F6F-9549-8B370A9CD7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862461852"/>
              </p:ext>
            </p:extLst>
          </p:nvPr>
        </p:nvGraphicFramePr>
        <p:xfrm>
          <a:off x="334566" y="1194644"/>
          <a:ext cx="11521280" cy="5043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573616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Imagen 9" descr="Diseño_PPT_Gobierno-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" y="1589"/>
            <a:ext cx="12190413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2166910" y="2349674"/>
            <a:ext cx="78581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</a:t>
            </a:r>
          </a:p>
          <a:p>
            <a:pPr algn="ctr"/>
            <a:endParaRPr lang="es-EC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C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cvillar</a:t>
            </a:r>
            <a:r>
              <a:rPr lang="es-EC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real@mipro.gob.ec</a:t>
            </a:r>
            <a:endParaRPr lang="es-EC" sz="2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9 CuadroTexto"/>
          <p:cNvSpPr txBox="1">
            <a:spLocks noChangeArrowheads="1"/>
          </p:cNvSpPr>
          <p:nvPr/>
        </p:nvSpPr>
        <p:spPr bwMode="auto">
          <a:xfrm>
            <a:off x="0" y="5787248"/>
            <a:ext cx="73810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Alexandra Palacios </a:t>
            </a:r>
            <a:r>
              <a:rPr kumimoji="0" lang="es-EC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Bernal</a:t>
            </a:r>
            <a:endParaRPr kumimoji="0" lang="es-EC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Coordinación General de Estudios Prospectivos y Macroeconómicos para la  Industria</a:t>
            </a:r>
            <a:endParaRPr kumimoji="0" lang="es-EC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hlinkClick r:id="rId5"/>
              </a:rPr>
              <a:t>mpalacios@mipro.gob.ec</a:t>
            </a:r>
            <a:endParaRPr kumimoji="0" lang="es-EC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6" descr="26 abr 2018 Portada_ppt_reactivación_productiva-0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2"/>
            <a:ext cx="12187238" cy="105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ángulo 7"/>
          <p:cNvSpPr/>
          <p:nvPr/>
        </p:nvSpPr>
        <p:spPr>
          <a:xfrm>
            <a:off x="2206774" y="-26590"/>
            <a:ext cx="1219041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800" b="1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+mj-ea"/>
                <a:cs typeface="Arial Hebrew" charset="-79"/>
              </a:rPr>
              <a:t>Composición de las Exportaciones de Ecuador</a:t>
            </a:r>
          </a:p>
          <a:p>
            <a:r>
              <a:rPr lang="es-ES_tradnl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Arial Hebrew" charset="-79"/>
              </a:rPr>
              <a:t>Millones </a:t>
            </a:r>
            <a:r>
              <a:rPr lang="es-ES_tradnl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Arial Hebrew" charset="-79"/>
              </a:rPr>
              <a:t>de USD</a:t>
            </a:r>
            <a:endParaRPr lang="es-EC" b="1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ea typeface="+mj-ea"/>
              <a:cs typeface="Arial Hebrew" charset="-79"/>
            </a:endParaRPr>
          </a:p>
        </p:txBody>
      </p:sp>
      <p:sp>
        <p:nvSpPr>
          <p:cNvPr id="4" name="2 CuadroTexto">
            <a:extLst>
              <a:ext uri="{FF2B5EF4-FFF2-40B4-BE49-F238E27FC236}">
                <a16:creationId xmlns="" xmlns:a16="http://schemas.microsoft.com/office/drawing/2014/main" id="{02E7C568-129B-41A5-AEAA-3EFD77C9D6F3}"/>
              </a:ext>
            </a:extLst>
          </p:cNvPr>
          <p:cNvSpPr txBox="1"/>
          <p:nvPr/>
        </p:nvSpPr>
        <p:spPr>
          <a:xfrm>
            <a:off x="-20050" y="6412130"/>
            <a:ext cx="2753228" cy="446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Fuente: </a:t>
            </a:r>
            <a:r>
              <a:rPr lang="es-ES" sz="1100" dirty="0">
                <a:solidFill>
                  <a:prstClr val="black"/>
                </a:solidFill>
              </a:rPr>
              <a:t>BCE</a:t>
            </a:r>
          </a:p>
          <a:p>
            <a:pPr eaLnBrk="1" hangingPunct="1">
              <a:defRPr/>
            </a:pPr>
            <a:endParaRPr lang="es-ES" sz="100" dirty="0">
              <a:solidFill>
                <a:prstClr val="black"/>
              </a:solidFill>
            </a:endParaRPr>
          </a:p>
          <a:p>
            <a:pPr eaLnBrk="1" hangingPunct="1">
              <a:defRPr/>
            </a:pPr>
            <a:r>
              <a:rPr lang="es-ES" sz="1100" b="1" dirty="0">
                <a:solidFill>
                  <a:prstClr val="black"/>
                </a:solidFill>
              </a:rPr>
              <a:t>Elaborado por: </a:t>
            </a:r>
            <a:r>
              <a:rPr lang="es-ES" sz="1100" dirty="0">
                <a:solidFill>
                  <a:prstClr val="black"/>
                </a:solidFill>
              </a:rPr>
              <a:t>CGEPMI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="" xmlns:a16="http://schemas.microsoft.com/office/drawing/2014/main" id="{87AC9409-DEB5-4438-B298-5A7D5C05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FA0FA-4C5D-4AE1-9D0D-CCB04B6D5846}" type="slidenum">
              <a:rPr lang="es-MX" smtClean="0"/>
              <a:pPr/>
              <a:t>4</a:t>
            </a:fld>
            <a:endParaRPr lang="es-MX"/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569305560"/>
              </p:ext>
            </p:extLst>
          </p:nvPr>
        </p:nvGraphicFramePr>
        <p:xfrm>
          <a:off x="334566" y="1197546"/>
          <a:ext cx="11521280" cy="4968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30849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5</a:t>
            </a:fld>
            <a:endParaRPr lang="es-EC"/>
          </a:p>
        </p:txBody>
      </p:sp>
      <p:pic>
        <p:nvPicPr>
          <p:cNvPr id="17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" y="1242"/>
            <a:ext cx="12182832" cy="105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CuadroTexto"/>
          <p:cNvSpPr txBox="1"/>
          <p:nvPr/>
        </p:nvSpPr>
        <p:spPr>
          <a:xfrm>
            <a:off x="2305406" y="-39109"/>
            <a:ext cx="7966264" cy="95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369">
              <a:defRPr/>
            </a:pPr>
            <a:r>
              <a:rPr lang="es-EC" sz="3199" b="1" dirty="0" smtClean="0">
                <a:solidFill>
                  <a:srgbClr val="4F81BD">
                    <a:lumMod val="50000"/>
                  </a:srgbClr>
                </a:solidFill>
                <a:ea typeface="Arial Hebrew" charset="-79"/>
                <a:cs typeface="Arial Hebrew" charset="-79"/>
              </a:rPr>
              <a:t>Operaciones del Sector Público no Financiero</a:t>
            </a:r>
          </a:p>
          <a:p>
            <a:pPr defTabSz="1217369">
              <a:defRPr/>
            </a:pPr>
            <a:r>
              <a:rPr lang="es-EC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rial Hebrew" charset="-79"/>
                <a:cs typeface="Arial Hebrew" charset="-79"/>
              </a:rPr>
              <a:t>(% del PIB)</a:t>
            </a:r>
            <a:endParaRPr lang="es-EC" b="1" dirty="0">
              <a:solidFill>
                <a:schemeClr val="tx1">
                  <a:lumMod val="50000"/>
                  <a:lumOff val="50000"/>
                </a:schemeClr>
              </a:solidFill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28573" y="6540503"/>
            <a:ext cx="2218476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 smtClean="0"/>
              <a:t>Fuente: BCE</a:t>
            </a:r>
            <a:endParaRPr lang="es-EC" sz="1200" dirty="0"/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4029198"/>
              </p:ext>
            </p:extLst>
          </p:nvPr>
        </p:nvGraphicFramePr>
        <p:xfrm>
          <a:off x="334566" y="1269554"/>
          <a:ext cx="11593288" cy="5088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411398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6</a:t>
            </a:fld>
            <a:endParaRPr lang="es-EC"/>
          </a:p>
        </p:txBody>
      </p:sp>
      <p:pic>
        <p:nvPicPr>
          <p:cNvPr id="17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" y="1242"/>
            <a:ext cx="12182832" cy="105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CuadroTexto"/>
          <p:cNvSpPr txBox="1"/>
          <p:nvPr/>
        </p:nvSpPr>
        <p:spPr>
          <a:xfrm>
            <a:off x="2305406" y="-39109"/>
            <a:ext cx="6165139" cy="95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369">
              <a:defRPr/>
            </a:pPr>
            <a:r>
              <a:rPr lang="es-EC" sz="3199" b="1" dirty="0" smtClean="0">
                <a:solidFill>
                  <a:srgbClr val="4F81BD">
                    <a:lumMod val="50000"/>
                  </a:srgbClr>
                </a:solidFill>
                <a:ea typeface="Arial Hebrew" charset="-79"/>
                <a:cs typeface="Arial Hebrew" charset="-79"/>
              </a:rPr>
              <a:t>Formación Bruta de Capital Fijo </a:t>
            </a:r>
            <a:r>
              <a:rPr lang="es-EC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rial Hebrew" charset="-79"/>
                <a:cs typeface="Arial Hebrew" charset="-79"/>
              </a:rPr>
              <a:t>(Millones de USD)</a:t>
            </a:r>
            <a:endParaRPr lang="es-EC" b="1" dirty="0">
              <a:solidFill>
                <a:schemeClr val="tx1">
                  <a:lumMod val="50000"/>
                  <a:lumOff val="50000"/>
                </a:schemeClr>
              </a:solidFill>
              <a:ea typeface="Arial Hebrew" charset="-79"/>
              <a:cs typeface="Arial Hebrew" charset="-79"/>
            </a:endParaRPr>
          </a:p>
        </p:txBody>
      </p:sp>
      <p:graphicFrame>
        <p:nvGraphicFramePr>
          <p:cNvPr id="20" name="Gráfico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849110813"/>
              </p:ext>
            </p:extLst>
          </p:nvPr>
        </p:nvGraphicFramePr>
        <p:xfrm>
          <a:off x="363025" y="1277768"/>
          <a:ext cx="11482293" cy="3577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228573" y="6540503"/>
            <a:ext cx="2218476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 smtClean="0"/>
              <a:t>Fuente: BCE</a:t>
            </a:r>
            <a:endParaRPr lang="es-EC" sz="1200" dirty="0"/>
          </a:p>
        </p:txBody>
      </p:sp>
      <p:graphicFrame>
        <p:nvGraphicFramePr>
          <p:cNvPr id="22" name="Tab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4703003"/>
              </p:ext>
            </p:extLst>
          </p:nvPr>
        </p:nvGraphicFramePr>
        <p:xfrm>
          <a:off x="609519" y="5138975"/>
          <a:ext cx="10971376" cy="1230173"/>
        </p:xfrm>
        <a:graphic>
          <a:graphicData uri="http://schemas.openxmlformats.org/drawingml/2006/table">
            <a:tbl>
              <a:tblPr/>
              <a:tblGrid>
                <a:gridCol w="2282046"/>
                <a:gridCol w="868933"/>
                <a:gridCol w="868933"/>
                <a:gridCol w="868933"/>
                <a:gridCol w="868933"/>
                <a:gridCol w="868933"/>
                <a:gridCol w="868933"/>
                <a:gridCol w="868933"/>
                <a:gridCol w="868933"/>
                <a:gridCol w="868933"/>
                <a:gridCol w="868933"/>
              </a:tblGrid>
              <a:tr h="468108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Nombre del Producto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2016 sd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2017 p</a:t>
                      </a:r>
                      <a:endParaRPr lang="es-EC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1F4E78"/>
                    </a:solidFill>
                  </a:tcPr>
                </a:tc>
              </a:tr>
              <a:tr h="262616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FBKF Privada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29,0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28,0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22,8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6,1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11,2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13,1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553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FBKF Pública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33,5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52,5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11,5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26,6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37,0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96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FBKF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30,4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20,1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19,5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15,8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10,6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5,6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C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5,6 </a:t>
                      </a:r>
                      <a:endParaRPr lang="es-EC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484033" y="4721503"/>
            <a:ext cx="2218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 smtClean="0"/>
              <a:t>VARIACIÓN</a:t>
            </a:r>
            <a:endParaRPr lang="es-EC" sz="1200" b="1" dirty="0"/>
          </a:p>
        </p:txBody>
      </p:sp>
    </p:spTree>
    <p:extLst>
      <p:ext uri="{BB962C8B-B14F-4D97-AF65-F5344CB8AC3E}">
        <p14:creationId xmlns:p14="http://schemas.microsoft.com/office/powerpoint/2010/main" xmlns="" val="5477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7</a:t>
            </a:fld>
            <a:endParaRPr lang="es-EC"/>
          </a:p>
        </p:txBody>
      </p:sp>
      <p:pic>
        <p:nvPicPr>
          <p:cNvPr id="17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" y="1240"/>
            <a:ext cx="12182832" cy="121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CuadroTexto"/>
          <p:cNvSpPr txBox="1"/>
          <p:nvPr/>
        </p:nvSpPr>
        <p:spPr>
          <a:xfrm>
            <a:off x="2237554" y="-76059"/>
            <a:ext cx="6165139" cy="1076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369">
              <a:defRPr/>
            </a:pPr>
            <a:r>
              <a:rPr lang="es-EC" sz="3199" b="1" dirty="0" smtClean="0">
                <a:solidFill>
                  <a:srgbClr val="4F81BD">
                    <a:lumMod val="50000"/>
                  </a:srgbClr>
                </a:solidFill>
                <a:ea typeface="Arial Hebrew" charset="-79"/>
                <a:cs typeface="Arial Hebrew" charset="-79"/>
              </a:rPr>
              <a:t>Formación Bruta de Capital Fijo</a:t>
            </a:r>
          </a:p>
          <a:p>
            <a:pPr defTabSz="1217369">
              <a:defRPr/>
            </a:pPr>
            <a:r>
              <a:rPr lang="es-EC" sz="3199" b="1" dirty="0" smtClean="0">
                <a:solidFill>
                  <a:srgbClr val="4F81BD">
                    <a:lumMod val="50000"/>
                  </a:srgbClr>
                </a:solidFill>
                <a:ea typeface="Arial Hebrew" charset="-79"/>
                <a:cs typeface="Arial Hebrew" charset="-79"/>
              </a:rPr>
              <a:t> </a:t>
            </a:r>
            <a:r>
              <a:rPr lang="es-EC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rial Hebrew" charset="-79"/>
                <a:cs typeface="Arial Hebrew" charset="-79"/>
              </a:rPr>
              <a:t>(% del PIB)</a:t>
            </a:r>
            <a:endParaRPr lang="es-EC" b="1" dirty="0">
              <a:solidFill>
                <a:schemeClr val="tx1">
                  <a:lumMod val="50000"/>
                  <a:lumOff val="50000"/>
                </a:schemeClr>
              </a:solidFill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28572" y="6540502"/>
            <a:ext cx="2218476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 smtClean="0"/>
              <a:t>Fuente: BCE</a:t>
            </a:r>
            <a:endParaRPr lang="es-EC" sz="1200" dirty="0"/>
          </a:p>
        </p:txBody>
      </p:sp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546124226"/>
              </p:ext>
            </p:extLst>
          </p:nvPr>
        </p:nvGraphicFramePr>
        <p:xfrm>
          <a:off x="349580" y="1345017"/>
          <a:ext cx="11495737" cy="4895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219642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8</a:t>
            </a:fld>
            <a:endParaRPr lang="es-EC"/>
          </a:p>
        </p:txBody>
      </p:sp>
      <p:pic>
        <p:nvPicPr>
          <p:cNvPr id="17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" y="1240"/>
            <a:ext cx="12182832" cy="121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CuadroTexto"/>
          <p:cNvSpPr txBox="1"/>
          <p:nvPr/>
        </p:nvSpPr>
        <p:spPr>
          <a:xfrm>
            <a:off x="2237554" y="-26590"/>
            <a:ext cx="6165139" cy="95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369">
              <a:defRPr/>
            </a:pPr>
            <a:r>
              <a:rPr lang="es-EC" sz="3199" b="1" dirty="0">
                <a:solidFill>
                  <a:srgbClr val="4F81BD">
                    <a:lumMod val="50000"/>
                  </a:srgbClr>
                </a:solidFill>
                <a:ea typeface="Arial Hebrew" charset="-79"/>
                <a:cs typeface="Arial Hebrew" charset="-79"/>
              </a:rPr>
              <a:t>Fuentes de ingreso de divisas</a:t>
            </a:r>
          </a:p>
          <a:p>
            <a:pPr defTabSz="1217369">
              <a:defRPr/>
            </a:pPr>
            <a:r>
              <a:rPr lang="es-EC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rial Hebrew" charset="-79"/>
                <a:cs typeface="Arial Hebrew" charset="-79"/>
              </a:rPr>
              <a:t>Millones de USD)</a:t>
            </a:r>
            <a:endParaRPr lang="es-EC" b="1" dirty="0">
              <a:solidFill>
                <a:schemeClr val="tx1">
                  <a:lumMod val="50000"/>
                  <a:lumOff val="50000"/>
                </a:schemeClr>
              </a:solidFill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28572" y="6540502"/>
            <a:ext cx="2218476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 smtClean="0"/>
              <a:t>Fuente: BCE</a:t>
            </a:r>
            <a:endParaRPr lang="es-EC" sz="1200" dirty="0"/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61356166"/>
              </p:ext>
            </p:extLst>
          </p:nvPr>
        </p:nvGraphicFramePr>
        <p:xfrm>
          <a:off x="334566" y="1215215"/>
          <a:ext cx="11521280" cy="514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198479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9</a:t>
            </a:fld>
            <a:endParaRPr lang="es-EC"/>
          </a:p>
        </p:txBody>
      </p:sp>
      <p:pic>
        <p:nvPicPr>
          <p:cNvPr id="17" name="Imagen 36" descr="26 abr 2018 Portada_ppt_reactivación_productiva-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" y="1240"/>
            <a:ext cx="12182832" cy="121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CuadroTexto"/>
          <p:cNvSpPr txBox="1"/>
          <p:nvPr/>
        </p:nvSpPr>
        <p:spPr>
          <a:xfrm>
            <a:off x="2237554" y="-26590"/>
            <a:ext cx="6165139" cy="953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369">
              <a:defRPr/>
            </a:pPr>
            <a:r>
              <a:rPr lang="es-EC" sz="3199" b="1" dirty="0">
                <a:solidFill>
                  <a:srgbClr val="4F81BD">
                    <a:lumMod val="50000"/>
                  </a:srgbClr>
                </a:solidFill>
                <a:ea typeface="Arial Hebrew" charset="-79"/>
                <a:cs typeface="Arial Hebrew" charset="-79"/>
              </a:rPr>
              <a:t>Fuentes de ingreso de divisas</a:t>
            </a:r>
          </a:p>
          <a:p>
            <a:pPr defTabSz="1217369">
              <a:defRPr/>
            </a:pPr>
            <a:r>
              <a:rPr lang="es-EC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Arial Hebrew" charset="-79"/>
                <a:cs typeface="Arial Hebrew" charset="-79"/>
              </a:rPr>
              <a:t>Millones de USD)</a:t>
            </a:r>
            <a:endParaRPr lang="es-EC" b="1" dirty="0">
              <a:solidFill>
                <a:schemeClr val="tx1">
                  <a:lumMod val="50000"/>
                  <a:lumOff val="50000"/>
                </a:schemeClr>
              </a:solidFill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9078" y="6585943"/>
            <a:ext cx="2218476" cy="27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dirty="0" smtClean="0"/>
              <a:t>Fuente: BCE</a:t>
            </a:r>
            <a:endParaRPr lang="es-EC" sz="1200" dirty="0"/>
          </a:p>
        </p:txBody>
      </p:sp>
      <p:sp>
        <p:nvSpPr>
          <p:cNvPr id="7" name="CuadroTexto 89"/>
          <p:cNvSpPr txBox="1"/>
          <p:nvPr/>
        </p:nvSpPr>
        <p:spPr>
          <a:xfrm>
            <a:off x="240042" y="992832"/>
            <a:ext cx="6382542" cy="500426"/>
          </a:xfrm>
          <a:prstGeom prst="rect">
            <a:avLst/>
          </a:prstGeom>
          <a:noFill/>
        </p:spPr>
        <p:txBody>
          <a:bodyPr wrap="square" lIns="68866" tIns="34433" rIns="68866" bIns="34433" rtlCol="0">
            <a:spAutoFit/>
          </a:bodyPr>
          <a:lstStyle/>
          <a:p>
            <a:r>
              <a:rPr lang="es-EC" sz="28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Exportaciones de bienes</a:t>
            </a: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45314644"/>
              </p:ext>
            </p:extLst>
          </p:nvPr>
        </p:nvGraphicFramePr>
        <p:xfrm>
          <a:off x="29368" y="1424352"/>
          <a:ext cx="6067426" cy="236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CuadroTexto 89"/>
          <p:cNvSpPr txBox="1"/>
          <p:nvPr/>
        </p:nvSpPr>
        <p:spPr>
          <a:xfrm>
            <a:off x="6202722" y="992832"/>
            <a:ext cx="5985488" cy="500426"/>
          </a:xfrm>
          <a:prstGeom prst="rect">
            <a:avLst/>
          </a:prstGeom>
          <a:noFill/>
        </p:spPr>
        <p:txBody>
          <a:bodyPr wrap="square" lIns="68866" tIns="34433" rIns="68866" bIns="34433" rtlCol="0">
            <a:spAutoFit/>
          </a:bodyPr>
          <a:lstStyle/>
          <a:p>
            <a:r>
              <a:rPr lang="es-EC" sz="28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Exportaciones de servicios</a:t>
            </a:r>
          </a:p>
        </p:txBody>
      </p:sp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222225135"/>
              </p:ext>
            </p:extLst>
          </p:nvPr>
        </p:nvGraphicFramePr>
        <p:xfrm>
          <a:off x="6096794" y="1478517"/>
          <a:ext cx="6067426" cy="2311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CuadroTexto 89"/>
          <p:cNvSpPr txBox="1"/>
          <p:nvPr/>
        </p:nvSpPr>
        <p:spPr>
          <a:xfrm>
            <a:off x="240042" y="3766667"/>
            <a:ext cx="6382542" cy="500426"/>
          </a:xfrm>
          <a:prstGeom prst="rect">
            <a:avLst/>
          </a:prstGeom>
          <a:noFill/>
        </p:spPr>
        <p:txBody>
          <a:bodyPr wrap="square" lIns="68866" tIns="34433" rIns="68866" bIns="34433" rtlCol="0">
            <a:spAutoFit/>
          </a:bodyPr>
          <a:lstStyle/>
          <a:p>
            <a:r>
              <a:rPr lang="es-EC" sz="28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Remesas migrantes</a:t>
            </a:r>
          </a:p>
        </p:txBody>
      </p:sp>
      <p:sp>
        <p:nvSpPr>
          <p:cNvPr id="16" name="CuadroTexto 89"/>
          <p:cNvSpPr txBox="1"/>
          <p:nvPr/>
        </p:nvSpPr>
        <p:spPr>
          <a:xfrm>
            <a:off x="6202722" y="3766667"/>
            <a:ext cx="5985488" cy="500426"/>
          </a:xfrm>
          <a:prstGeom prst="rect">
            <a:avLst/>
          </a:prstGeom>
          <a:noFill/>
        </p:spPr>
        <p:txBody>
          <a:bodyPr wrap="square" lIns="68866" tIns="34433" rIns="68866" bIns="34433" rtlCol="0">
            <a:spAutoFit/>
          </a:bodyPr>
          <a:lstStyle/>
          <a:p>
            <a:r>
              <a:rPr lang="es-EC" sz="28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IED</a:t>
            </a:r>
          </a:p>
        </p:txBody>
      </p:sp>
      <p:graphicFrame>
        <p:nvGraphicFramePr>
          <p:cNvPr id="20" name="Gráfico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761174310"/>
              </p:ext>
            </p:extLst>
          </p:nvPr>
        </p:nvGraphicFramePr>
        <p:xfrm>
          <a:off x="28574" y="4225071"/>
          <a:ext cx="6067426" cy="2360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Gráfico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44328797"/>
              </p:ext>
            </p:extLst>
          </p:nvPr>
        </p:nvGraphicFramePr>
        <p:xfrm>
          <a:off x="6096000" y="4149875"/>
          <a:ext cx="6092210" cy="2436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xmlns="" val="103529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3253</TotalTime>
  <Words>2847</Words>
  <Application>Microsoft Office PowerPoint</Application>
  <PresentationFormat>Personalizado</PresentationFormat>
  <Paragraphs>687</Paragraphs>
  <Slides>30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Tema de Office</vt:lpstr>
      <vt:lpstr>ECUADOR  Una opción inteligente para invertir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PARTICIPACIÓN DE LA INVERSIÓN EXTRANJERA DIRECTA POR ACTIVIDAD  En porcentaje</vt:lpstr>
      <vt:lpstr>PRINCIPALES PAÍSES QUE INVIRTIERON EN ECUADOR EN 2017  Millones de USD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ECUADOR  Una opción inteligente para invertir</dc:title>
  <dc:creator>Felipe Alejandro Altamirano Barriga</dc:creator>
  <cp:lastModifiedBy>mpalacios</cp:lastModifiedBy>
  <cp:revision>182</cp:revision>
  <cp:lastPrinted>2018-08-14T01:53:10Z</cp:lastPrinted>
  <dcterms:created xsi:type="dcterms:W3CDTF">2018-08-01T17:17:25Z</dcterms:created>
  <dcterms:modified xsi:type="dcterms:W3CDTF">2018-08-29T20:17:14Z</dcterms:modified>
</cp:coreProperties>
</file>